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6F38"/>
    <a:srgbClr val="A4A4A4"/>
    <a:srgbClr val="90F342"/>
    <a:srgbClr val="8A4EC3"/>
    <a:srgbClr val="4E9595"/>
    <a:srgbClr val="96B88F"/>
    <a:srgbClr val="4F9797"/>
    <a:srgbClr val="DCB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3"/>
    <p:restoredTop sz="94643"/>
  </p:normalViewPr>
  <p:slideViewPr>
    <p:cSldViewPr snapToGrid="0">
      <p:cViewPr>
        <p:scale>
          <a:sx n="105" d="100"/>
          <a:sy n="105" d="100"/>
        </p:scale>
        <p:origin x="752" y="5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54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2EA2D-584B-4B4E-BF2D-66B0D1FE4316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39A7-345F-4259-9352-F94EDAD10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2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59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559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780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957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1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389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535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997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162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152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40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12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54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4C8E-27E4-45C7-A245-43286C33A964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2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7F21-CF30-48B5-8A43-44E9A17C49FC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0DA0-0EDC-40D4-99A6-3EA46A4A9DC7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5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53B2-F6E0-4E4D-867F-5F2DA9EEDB4F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3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AD8C-85F9-4246-A60C-627EA77AA8C8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6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18C3-2B4A-43CA-B2FD-A29CEFD85602}" type="datetime1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3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9DE5-07C8-4C0E-AB9F-3CF8B44D6863}" type="datetime1">
              <a:rPr lang="ru-RU" smtClean="0"/>
              <a:t>16.10.2019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7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95EB-78FF-4FFC-8C71-F81C999E493A}" type="datetime1">
              <a:rPr lang="ru-RU" smtClean="0"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49A1-7B80-4C58-AFB8-7BFF93636C27}" type="datetime1">
              <a:rPr lang="ru-RU" smtClean="0"/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2457-305C-4C54-B08C-CC039AC51FD1}" type="datetime1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3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34F0-7FE2-4087-ACB8-8846BE3EE286}" type="datetime1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12A2-9328-4857-9171-A8354D6DEFCD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0861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rtem@golubnichij.ru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215662"/>
            <a:ext cx="12192000" cy="1775425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6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выполнения программного кода. Оптимизация вычислений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5254" y="304399"/>
            <a:ext cx="7071945" cy="1067201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0861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.ru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Программирование на языках высокого уровня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13307"/>
            <a:ext cx="3024554" cy="16377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356232" y="5320172"/>
            <a:ext cx="4835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ст. </a:t>
            </a:r>
            <a:r>
              <a:rPr lang="ru-RU" sz="2000" dirty="0" err="1">
                <a:latin typeface="Times New Roman" charset="0"/>
                <a:ea typeface="Times New Roman" charset="0"/>
                <a:cs typeface="Times New Roman" charset="0"/>
              </a:rPr>
              <a:t>препод</a:t>
            </a:r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. каф. </a:t>
            </a:r>
            <a:r>
              <a:rPr lang="ru-RU" sz="2000" dirty="0" err="1">
                <a:latin typeface="Times New Roman" charset="0"/>
                <a:ea typeface="Times New Roman" charset="0"/>
                <a:cs typeface="Times New Roman" charset="0"/>
              </a:rPr>
              <a:t>ПОВТиАС</a:t>
            </a:r>
            <a:endParaRPr lang="ru-RU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Голубничий Артем Александрович</a:t>
            </a:r>
          </a:p>
          <a:p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  <a:hlinkClick r:id="rId5"/>
              </a:rPr>
              <a:t>artem@golubnichij.ru</a:t>
            </a:r>
            <a:endParaRPr lang="ru-RU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5262" y="6356350"/>
            <a:ext cx="2361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Абакан, 2019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15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485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об оптимизации</a:t>
            </a:r>
            <a:endParaRPr lang="ru-RU" sz="4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AE5540-E38A-294C-B6AA-37B90CD82B58}"/>
              </a:ext>
            </a:extLst>
          </p:cNvPr>
          <p:cNvSpPr txBox="1"/>
          <p:nvPr/>
        </p:nvSpPr>
        <p:spPr>
          <a:xfrm>
            <a:off x="113759" y="1125422"/>
            <a:ext cx="110419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вызове функции из базового пакета языка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вызывается код на языке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Fortran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стандартные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являются векторизованными, т.е. используют модель вычисления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SIMD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 функции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rnorm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(), mean()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матрицами происходит быстрее чем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датафреймами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217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485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работы с матрицами и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датафреймами</a:t>
            </a:r>
            <a:endParaRPr lang="ru-RU" sz="4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AE5540-E38A-294C-B6AA-37B90CD82B58}"/>
              </a:ext>
            </a:extLst>
          </p:cNvPr>
          <p:cNvSpPr txBox="1"/>
          <p:nvPr/>
        </p:nvSpPr>
        <p:spPr>
          <a:xfrm>
            <a:off x="138143" y="751669"/>
            <a:ext cx="606758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Датафреймы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ключевая структура в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табличную структуру;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столбец соответствует переменной;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– значению переменной (наблюдению);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столбцы могут быть разных типов;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список векторов, где каждый элемент состоит из единичного вектора;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столбец занимает определенной место в памяти, места могут находиться в отдалении друг от друга.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603C16-383E-7E4B-B8AF-3B39F708A5CC}"/>
              </a:ext>
            </a:extLst>
          </p:cNvPr>
          <p:cNvSpPr txBox="1"/>
          <p:nvPr/>
        </p:nvSpPr>
        <p:spPr>
          <a:xfrm>
            <a:off x="6443473" y="822536"/>
            <a:ext cx="54437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Матрицы: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упрощенные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датафреймы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прямоугольную структуру;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столбцы должны быть одного типа;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осуществляется быстрее чем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датафреймами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столбцы занимают близкие позиции в памяти.</a:t>
            </a:r>
          </a:p>
        </p:txBody>
      </p:sp>
    </p:spTree>
    <p:extLst>
      <p:ext uri="{BB962C8B-B14F-4D97-AF65-F5344CB8AC3E}">
        <p14:creationId xmlns:p14="http://schemas.microsoft.com/office/powerpoint/2010/main" val="3433012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485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профиля кода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en-US" sz="3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profvis</a:t>
            </a:r>
            <a:endParaRPr lang="ru-RU" sz="4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603C16-383E-7E4B-B8AF-3B39F708A5CC}"/>
              </a:ext>
            </a:extLst>
          </p:cNvPr>
          <p:cNvSpPr txBox="1"/>
          <p:nvPr/>
        </p:nvSpPr>
        <p:spPr>
          <a:xfrm>
            <a:off x="231648" y="822536"/>
            <a:ext cx="1165555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кода позволяет наглядно увидеть участки кода, выполняемые дольше чем остальные.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Идея профиля: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запуск кода;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в миллисекундах времени выполнения;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визуализация профиля с помощью команды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profvis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942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48" y="274766"/>
            <a:ext cx="4372896" cy="193198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профиля кода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en-US" sz="3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profvis</a:t>
            </a:r>
            <a:endParaRPr lang="ru-RU" sz="4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4F483A-2C08-7A4F-8A42-D967E38C9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943" y="26797"/>
            <a:ext cx="5957857" cy="3750041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C48F7A96-9492-2B4F-AAE2-7F50FBDCBE92}"/>
              </a:ext>
            </a:extLst>
          </p:cNvPr>
          <p:cNvSpPr txBox="1">
            <a:spLocks/>
          </p:cNvSpPr>
          <p:nvPr/>
        </p:nvSpPr>
        <p:spPr>
          <a:xfrm>
            <a:off x="162527" y="3819778"/>
            <a:ext cx="7908577" cy="30114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profvis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({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comedies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&lt;-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movies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movies</a:t>
            </a:r>
            <a:r>
              <a:rPr lang="en-GB" sz="2000" dirty="0" err="1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Comedy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1,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plot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comedies</a:t>
            </a:r>
            <a:r>
              <a:rPr lang="en-GB" sz="2000" dirty="0" err="1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year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comedies</a:t>
            </a:r>
            <a:r>
              <a:rPr lang="en-GB" sz="2000" dirty="0" err="1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rating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model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&lt;-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loess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rating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year, data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comedies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j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&lt;-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order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comedies</a:t>
            </a:r>
            <a:r>
              <a:rPr lang="en-GB" sz="2000" dirty="0" err="1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year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lines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comedies</a:t>
            </a:r>
            <a:r>
              <a:rPr lang="en-GB" sz="2000" dirty="0" err="1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year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model</a:t>
            </a:r>
            <a:r>
              <a:rPr lang="en-GB" sz="2000" dirty="0" err="1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fitted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col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90F34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"red"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93362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занятия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806" y="923191"/>
            <a:ext cx="9703714" cy="533130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программирования 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кода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бенчмаркинг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microbenchmark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benchmarkme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использования памяти;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оптимизации;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работы с матрицами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датафреймами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профиля кода.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4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1378"/>
            <a:ext cx="12192000" cy="125926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языка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(эффективность программирования)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269935-B755-F14E-B100-018F07C44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88" y="1247887"/>
            <a:ext cx="6430024" cy="563120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234452-DED0-684B-800A-443CA44D3171}"/>
              </a:ext>
            </a:extLst>
          </p:cNvPr>
          <p:cNvSpPr txBox="1"/>
          <p:nvPr/>
        </p:nvSpPr>
        <p:spPr>
          <a:xfrm>
            <a:off x="36348" y="1339665"/>
            <a:ext cx="60596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эффективен с позиции написания программного кода;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эффективен с позиции выполнения программного кода.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DB0079-628C-9C42-8706-80C2198B3582}"/>
              </a:ext>
            </a:extLst>
          </p:cNvPr>
          <p:cNvSpPr txBox="1"/>
          <p:nvPr/>
        </p:nvSpPr>
        <p:spPr>
          <a:xfrm>
            <a:off x="255017" y="3270664"/>
            <a:ext cx="58409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в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версиям: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2.0 Lazy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loading: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быстрая загрузка данных с минимальной нагрузкой на память системы;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2.13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 вызова функций с помощью байт компиляции;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3.0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больших векторов.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23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9606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кода.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Бенчмаркинг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2FA5DA-6ADC-CE48-8060-CBC7BA37BB0E}"/>
              </a:ext>
            </a:extLst>
          </p:cNvPr>
          <p:cNvSpPr txBox="1"/>
          <p:nvPr/>
        </p:nvSpPr>
        <p:spPr>
          <a:xfrm>
            <a:off x="208471" y="1041648"/>
            <a:ext cx="11775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Бенчмаркинг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эталонное тестирование производительности компьютерной системы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sys.time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функция пакета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используемая для определения времени работы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9783AD-1224-5F4F-8781-7EBEFC269B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45" y="3327863"/>
            <a:ext cx="10234108" cy="315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818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9606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оценки эффективности вычислений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D14F0BF8-4639-9045-9554-FE34BE7DDB9A}"/>
              </a:ext>
            </a:extLst>
          </p:cNvPr>
          <p:cNvSpPr txBox="1">
            <a:spLocks/>
          </p:cNvSpPr>
          <p:nvPr/>
        </p:nvSpPr>
        <p:spPr>
          <a:xfrm>
            <a:off x="3264946" y="998866"/>
            <a:ext cx="5662108" cy="13247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colon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&lt;-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96B88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seq_default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&lt;-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seq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>
                <a:solidFill>
                  <a:srgbClr val="96B88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n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seq_by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&lt;-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seq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>
                <a:solidFill>
                  <a:srgbClr val="96B88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n, by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96B88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9D41D749-4C57-B045-923B-5F8A1447984D}"/>
              </a:ext>
            </a:extLst>
          </p:cNvPr>
          <p:cNvSpPr txBox="1">
            <a:spLocks/>
          </p:cNvSpPr>
          <p:nvPr/>
        </p:nvSpPr>
        <p:spPr>
          <a:xfrm>
            <a:off x="3264947" y="2684164"/>
            <a:ext cx="5662108" cy="40034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system.time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(colon(1e8))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user  system elapsed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0       0       0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system.time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seq_default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(1e8))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user  system elapsed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0       0       0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system.time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seq_by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(1e8))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user  system elapsed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1.317   0.688   2.184 </a:t>
            </a:r>
            <a:endParaRPr lang="en-GB" sz="2000" dirty="0">
              <a:solidFill>
                <a:srgbClr val="A4A4A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977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5621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microbenchmark</a:t>
            </a:r>
            <a:endParaRPr lang="ru-RU" sz="4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66850047-0DB7-D443-87FB-584A3982F071}"/>
              </a:ext>
            </a:extLst>
          </p:cNvPr>
          <p:cNvSpPr txBox="1">
            <a:spLocks/>
          </p:cNvSpPr>
          <p:nvPr/>
        </p:nvSpPr>
        <p:spPr>
          <a:xfrm>
            <a:off x="-38100" y="1619250"/>
            <a:ext cx="12230100" cy="52577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col &lt;- function(n) 1:n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s_d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&lt;- function(n) 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seq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(1, n)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s_b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&lt;- function(n) 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seq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(1, n, by = 1)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microbenchmark(col(n),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               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s_d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(n),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               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s_b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(n),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               times = 10)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Unit: nanoseconds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expr        min         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lq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mean      median         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uq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max 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neval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cld</a:t>
            </a:r>
            <a:endParaRPr lang="en-GB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col(n)        479        906     115702.9 3.04800e+03       6708    1122410    10  a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s_d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(n)       7394      14650     155638.6 3.43005e+04      41841    1289795    10  a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s_b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(n) 1901786381 2135773297 2126538718.9 2.15925e+09 2175859133 2295606598    10   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C75661-B205-2F49-9BA5-2B9435A07B59}"/>
              </a:ext>
            </a:extLst>
          </p:cNvPr>
          <p:cNvSpPr txBox="1"/>
          <p:nvPr/>
        </p:nvSpPr>
        <p:spPr>
          <a:xfrm>
            <a:off x="56070" y="546348"/>
            <a:ext cx="119644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microbenchmark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языка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позволяющий производить множественный запуск функции и оценку времени работы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294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5621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 времени работы с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RDS</a:t>
            </a:r>
            <a:endParaRPr lang="ru-RU" sz="4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C75661-B205-2F49-9BA5-2B9435A07B59}"/>
              </a:ext>
            </a:extLst>
          </p:cNvPr>
          <p:cNvSpPr txBox="1"/>
          <p:nvPr/>
        </p:nvSpPr>
        <p:spPr>
          <a:xfrm>
            <a:off x="113759" y="1125422"/>
            <a:ext cx="119644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Двоичный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R-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 формата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RDS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записи в формат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используется функция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saveRDS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чтения из формата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RDS –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readRDS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60A7287-E320-484C-BD71-CE0422DAF14A}"/>
              </a:ext>
            </a:extLst>
          </p:cNvPr>
          <p:cNvSpPr txBox="1">
            <a:spLocks/>
          </p:cNvSpPr>
          <p:nvPr/>
        </p:nvSpPr>
        <p:spPr>
          <a:xfrm>
            <a:off x="2219324" y="3168651"/>
            <a:ext cx="7753350" cy="27885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system.time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read.csv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movies.csv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"))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user  system elapsed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0.413   0.008   0.421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system.time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readRDS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GB" sz="2000" dirty="0" err="1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movies.rds</a:t>
            </a: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"))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user  system elapsed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0.041   0.000   0.041</a:t>
            </a:r>
          </a:p>
        </p:txBody>
      </p:sp>
    </p:spTree>
    <p:extLst>
      <p:ext uri="{BB962C8B-B14F-4D97-AF65-F5344CB8AC3E}">
        <p14:creationId xmlns:p14="http://schemas.microsoft.com/office/powerpoint/2010/main" val="203010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485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en-US" sz="3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benchmarkme</a:t>
            </a:r>
            <a:endParaRPr lang="ru-RU" sz="4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672402A0-625C-3641-9E47-73590BE8D143}"/>
              </a:ext>
            </a:extLst>
          </p:cNvPr>
          <p:cNvSpPr txBox="1">
            <a:spLocks/>
          </p:cNvSpPr>
          <p:nvPr/>
        </p:nvSpPr>
        <p:spPr>
          <a:xfrm>
            <a:off x="113759" y="4238890"/>
            <a:ext cx="4486656" cy="17325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install.packages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>
                <a:solidFill>
                  <a:srgbClr val="90F34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GB" sz="2000" dirty="0" err="1">
                <a:solidFill>
                  <a:srgbClr val="90F34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benchmarkme</a:t>
            </a:r>
            <a:r>
              <a:rPr lang="en-GB" sz="2000" dirty="0">
                <a:solidFill>
                  <a:srgbClr val="90F34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rgbClr val="F06F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benchmarkme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&lt;-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benchmark_std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>
                <a:solidFill>
                  <a:srgbClr val="4E959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plot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B6EBFE-D82F-7549-9C44-038B39F1D8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04" y="520827"/>
            <a:ext cx="7473696" cy="62280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FFBC61A-4F51-C248-8E46-8534B7D1A429}"/>
              </a:ext>
            </a:extLst>
          </p:cNvPr>
          <p:cNvSpPr txBox="1"/>
          <p:nvPr/>
        </p:nvSpPr>
        <p:spPr>
          <a:xfrm>
            <a:off x="113759" y="1125422"/>
            <a:ext cx="46045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benchmarkme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языка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позволяющий оценить эффективность работы компьютера с использованием набора стандартных тестов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260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485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Различный варианты использования памяти</a:t>
            </a:r>
            <a:endParaRPr lang="ru-RU" sz="4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672402A0-625C-3641-9E47-73590BE8D143}"/>
              </a:ext>
            </a:extLst>
          </p:cNvPr>
          <p:cNvSpPr txBox="1">
            <a:spLocks/>
          </p:cNvSpPr>
          <p:nvPr/>
        </p:nvSpPr>
        <p:spPr>
          <a:xfrm>
            <a:off x="113759" y="1072895"/>
            <a:ext cx="8335298" cy="52834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ru-RU" sz="2000" dirty="0">
                <a:solidFill>
                  <a:srgbClr val="8A4EC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Метод 1 - Стандартный векторизованный способ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&lt;-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rgbClr val="8A4EC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ru-RU" sz="2000" dirty="0">
                <a:solidFill>
                  <a:srgbClr val="8A4EC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Метод 2 - Создание вектора размера </a:t>
            </a:r>
            <a:r>
              <a:rPr lang="en-GB" sz="2000" dirty="0">
                <a:solidFill>
                  <a:srgbClr val="8A4EC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 </a:t>
            </a:r>
            <a:r>
              <a:rPr lang="ru-RU" sz="2000" dirty="0">
                <a:solidFill>
                  <a:srgbClr val="8A4EC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 заполнение циклом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&lt;-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vector("numeric", n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 1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x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A4A4A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&lt;-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GB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GB" sz="2000" dirty="0">
                <a:solidFill>
                  <a:srgbClr val="8A4EC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rgbClr val="8A4EC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ru-RU" sz="2000" dirty="0">
                <a:solidFill>
                  <a:srgbClr val="8A4EC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Метод 3 - Приращение вектора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&lt;- </a:t>
            </a:r>
            <a:r>
              <a:rPr lang="en-GB" sz="2000" dirty="0">
                <a:solidFill>
                  <a:srgbClr val="4E959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 1:n) {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x &lt;- c(</a:t>
            </a:r>
            <a:r>
              <a:rPr lang="en-GB" sz="2000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x,i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GB" sz="2000" dirty="0">
              <a:solidFill>
                <a:srgbClr val="A4A4A4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09795FF-B521-2140-8814-8AFC7F35E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909509"/>
              </p:ext>
            </p:extLst>
          </p:nvPr>
        </p:nvGraphicFramePr>
        <p:xfrm>
          <a:off x="8610599" y="2678302"/>
          <a:ext cx="3479832" cy="2590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9958">
                  <a:extLst>
                    <a:ext uri="{9D8B030D-6E8A-4147-A177-3AD203B41FA5}">
                      <a16:colId xmlns:a16="http://schemas.microsoft.com/office/drawing/2014/main" val="2946042481"/>
                    </a:ext>
                  </a:extLst>
                </a:gridCol>
                <a:gridCol w="869958">
                  <a:extLst>
                    <a:ext uri="{9D8B030D-6E8A-4147-A177-3AD203B41FA5}">
                      <a16:colId xmlns:a16="http://schemas.microsoft.com/office/drawing/2014/main" val="2040613614"/>
                    </a:ext>
                  </a:extLst>
                </a:gridCol>
                <a:gridCol w="869958">
                  <a:extLst>
                    <a:ext uri="{9D8B030D-6E8A-4147-A177-3AD203B41FA5}">
                      <a16:colId xmlns:a16="http://schemas.microsoft.com/office/drawing/2014/main" val="2490847013"/>
                    </a:ext>
                  </a:extLst>
                </a:gridCol>
                <a:gridCol w="869958">
                  <a:extLst>
                    <a:ext uri="{9D8B030D-6E8A-4147-A177-3AD203B41FA5}">
                      <a16:colId xmlns:a16="http://schemas.microsoft.com/office/drawing/2014/main" val="2968236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095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00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8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9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8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01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8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701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801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26232</TotalTime>
  <Words>912</Words>
  <Application>Microsoft Macintosh PowerPoint</Application>
  <PresentationFormat>Widescreen</PresentationFormat>
  <Paragraphs>159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Times New Roman</vt:lpstr>
      <vt:lpstr>Тема Office</vt:lpstr>
      <vt:lpstr>Лекция 6 Оценка эффективности выполнения программного кода. Оптимизация вычислений</vt:lpstr>
      <vt:lpstr>Структура занятия</vt:lpstr>
      <vt:lpstr>Особенности языка R (эффективность программирования)</vt:lpstr>
      <vt:lpstr>Оценка эффективности кода. Бенчмаркинг</vt:lpstr>
      <vt:lpstr>Пример оценки эффективности вычислений</vt:lpstr>
      <vt:lpstr>Пакет microbenchmark</vt:lpstr>
      <vt:lpstr>Ускорение времени работы с RDS</vt:lpstr>
      <vt:lpstr>Пакет benchmarkme</vt:lpstr>
      <vt:lpstr>Различный варианты использования памяти</vt:lpstr>
      <vt:lpstr>Основные сведения об оптимизации</vt:lpstr>
      <vt:lpstr>Сравнение работы с матрицами и датафреймами</vt:lpstr>
      <vt:lpstr>Построение профиля кода. Пакет profvis</vt:lpstr>
      <vt:lpstr>Построение профиля кода. Пакет profvis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Артем Голубничий</cp:lastModifiedBy>
  <cp:revision>316</cp:revision>
  <dcterms:created xsi:type="dcterms:W3CDTF">2018-01-13T09:33:30Z</dcterms:created>
  <dcterms:modified xsi:type="dcterms:W3CDTF">2019-10-16T02:53:02Z</dcterms:modified>
</cp:coreProperties>
</file>