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7"/>
  </p:notesMasterIdLst>
  <p:sldIdLst>
    <p:sldId id="256" r:id="rId2"/>
    <p:sldId id="257" r:id="rId3"/>
    <p:sldId id="258" r:id="rId4"/>
    <p:sldId id="265" r:id="rId5"/>
    <p:sldId id="287" r:id="rId6"/>
    <p:sldId id="288" r:id="rId7"/>
    <p:sldId id="289" r:id="rId8"/>
    <p:sldId id="290" r:id="rId9"/>
    <p:sldId id="296" r:id="rId10"/>
    <p:sldId id="299" r:id="rId11"/>
    <p:sldId id="300" r:id="rId12"/>
    <p:sldId id="301" r:id="rId13"/>
    <p:sldId id="302" r:id="rId14"/>
    <p:sldId id="303" r:id="rId15"/>
    <p:sldId id="30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B88F"/>
    <a:srgbClr val="90F342"/>
    <a:srgbClr val="A4A4A4"/>
    <a:srgbClr val="4F9797"/>
    <a:srgbClr val="F06F38"/>
    <a:srgbClr val="4E9595"/>
    <a:srgbClr val="8A4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4"/>
    <p:restoredTop sz="94643"/>
  </p:normalViewPr>
  <p:slideViewPr>
    <p:cSldViewPr snapToGrid="0">
      <p:cViewPr varScale="1">
        <p:scale>
          <a:sx n="86" d="100"/>
          <a:sy n="86" d="100"/>
        </p:scale>
        <p:origin x="240" y="9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2EA2D-584B-4B4E-BF2D-66B0D1FE4316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439A7-345F-4259-9352-F94EDAD10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429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59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593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86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66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5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372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4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89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53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99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936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623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681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24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439A7-345F-4259-9352-F94EDAD1042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12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4C8E-27E4-45C7-A245-43286C33A964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02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7F21-CF30-48B5-8A43-44E9A17C49FC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24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C0DA0-0EDC-40D4-99A6-3EA46A4A9DC7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5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53B2-F6E0-4E4D-867F-5F2DA9EEDB4F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3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AD8C-85F9-4246-A60C-627EA77AA8C8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6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18C3-2B4A-43CA-B2FD-A29CEFD85602}" type="datetime1">
              <a:rPr lang="ru-RU" smtClean="0"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3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99DE5-07C8-4C0E-AB9F-3CF8B44D6863}" type="datetime1">
              <a:rPr lang="ru-RU" smtClean="0"/>
              <a:t>02.09.2019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07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195EB-78FF-4FFC-8C71-F81C999E493A}" type="datetime1">
              <a:rPr lang="ru-RU" smtClean="0"/>
              <a:t>02.09.2019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2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B49A1-7B80-4C58-AFB8-7BFF93636C27}" type="datetime1">
              <a:rPr lang="ru-RU" smtClean="0"/>
              <a:t>02.09.2019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3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22457-305C-4C54-B08C-CC039AC51FD1}" type="datetime1">
              <a:rPr lang="ru-RU" smtClean="0"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13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4F0-7FE2-4087-ACB8-8846BE3EE286}" type="datetime1">
              <a:rPr lang="ru-RU" smtClean="0"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06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512A2-9328-4857-9171-A8354D6DEFCD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061BF-33C3-448A-98D5-A537EA6BCC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10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0861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rtem@golubnichij.ru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gplot2.tidyverse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215662"/>
            <a:ext cx="12192000" cy="136751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 данных с помощью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ggplot2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5254" y="304399"/>
            <a:ext cx="7071945" cy="106720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0861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.ru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на языках высокого уровня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3307"/>
            <a:ext cx="3024554" cy="1637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56232" y="5320172"/>
            <a:ext cx="4835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ст. </a:t>
            </a:r>
            <a:r>
              <a:rPr lang="ru-RU" sz="2000" dirty="0" err="1">
                <a:latin typeface="Times New Roman" charset="0"/>
                <a:ea typeface="Times New Roman" charset="0"/>
                <a:cs typeface="Times New Roman" charset="0"/>
              </a:rPr>
              <a:t>препод</a:t>
            </a:r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. каф. </a:t>
            </a:r>
            <a:r>
              <a:rPr lang="ru-RU" sz="2000" dirty="0" err="1">
                <a:latin typeface="Times New Roman" charset="0"/>
                <a:ea typeface="Times New Roman" charset="0"/>
                <a:cs typeface="Times New Roman" charset="0"/>
              </a:rPr>
              <a:t>ПОВТиАС</a:t>
            </a:r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Голубничий Артем Александрович</a:t>
            </a: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artem@golubnichij.ru</a:t>
            </a:r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5262" y="6356350"/>
            <a:ext cx="2361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charset="0"/>
                <a:ea typeface="Times New Roman" charset="0"/>
                <a:cs typeface="Times New Roman" charset="0"/>
              </a:rPr>
              <a:t>Абакан, 2019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153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данных. Набор данных ирисы Фишера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B1DFA-3857-1846-B6B9-51629F32B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83" y="848241"/>
            <a:ext cx="10229833" cy="5565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281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эстетик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F4484-36CB-9E46-B753-58777C9D8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92" y="1761365"/>
            <a:ext cx="10572015" cy="92319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8FEA6AE7-8D98-5649-A4FD-2D9603F7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377" y="923191"/>
            <a:ext cx="7479243" cy="6108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ggplot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iris,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aes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x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Sepal.Length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y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Sepal.Width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47E9F-F06B-024B-B920-5AAFF0990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8" y="2911475"/>
            <a:ext cx="63500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336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геометрий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FEA6AE7-8D98-5649-A4FD-2D9603F7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531" y="1103073"/>
            <a:ext cx="7836934" cy="9231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ggplot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iris,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aes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x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Sepal.Length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y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Sepal.Width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geom_jitter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alpha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0.5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814B8-8B47-D34E-826D-577BECCBB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8" y="2286307"/>
            <a:ext cx="63500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10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фасет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FEA6AE7-8D98-5649-A4FD-2D9603F7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936" y="1164525"/>
            <a:ext cx="8338127" cy="13230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ggplot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iris,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aes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x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Sepal.Length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y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Sepal.Width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geom_jitter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alpha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0.5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</a:t>
            </a:r>
            <a:endParaRPr lang="en-GB" sz="2000" dirty="0">
              <a:solidFill>
                <a:srgbClr val="A4A4A4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facet_grid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~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Species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1E19F-9AD9-4540-B338-C37503A9E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9" y="2728912"/>
            <a:ext cx="88900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848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статистик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FEA6AE7-8D98-5649-A4FD-2D9603F7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936" y="923191"/>
            <a:ext cx="8338127" cy="18057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ggplot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iris,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aes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x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Sepal.Length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y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Sepal.Width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geom_jitter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alpha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0.5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</a:t>
            </a:r>
            <a:endParaRPr lang="en-GB" sz="2000" dirty="0">
              <a:solidFill>
                <a:srgbClr val="A4A4A4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facet_grid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~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Species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</a:t>
            </a:r>
            <a:endParaRPr lang="en-GB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stat_smooth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method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GB" sz="2000" dirty="0" err="1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lm</a:t>
            </a:r>
            <a:r>
              <a:rPr lang="en-GB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se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4F9797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FALSE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col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"red"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B9E9F-C12F-6C46-96C8-E80A0BD6D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9" y="2911475"/>
            <a:ext cx="88900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388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координат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FEA6AE7-8D98-5649-A4FD-2D9603F7E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85" y="773291"/>
            <a:ext cx="11549030" cy="31198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ggplot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iris,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aes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x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Sepal.Length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y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Sepal.Width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geom_jitter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alpha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0.5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</a:t>
            </a:r>
            <a:endParaRPr lang="en-GB" sz="2000" dirty="0">
              <a:solidFill>
                <a:srgbClr val="A4A4A4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facet_grid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~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Species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</a:t>
            </a:r>
            <a:endParaRPr lang="en-GB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stat_smooth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method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GB" sz="2000" dirty="0" err="1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lm</a:t>
            </a:r>
            <a:r>
              <a:rPr lang="en-GB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se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4F9797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FALSE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col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"red"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ru-RU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scale_y_continuous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"Sepal Width (</a:t>
            </a:r>
            <a:r>
              <a:rPr lang="ru-RU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см)"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limits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c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expand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c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 +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scale_x_continuous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"Sepal Length (</a:t>
            </a:r>
            <a:r>
              <a:rPr lang="ru-RU" sz="2000" dirty="0">
                <a:solidFill>
                  <a:srgbClr val="90F34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см)"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limits 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c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 expand = c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>
                <a:solidFill>
                  <a:srgbClr val="96B88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GB" sz="2000" dirty="0">
                <a:solidFill>
                  <a:srgbClr val="A4A4A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 +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coord_equal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C6054-A326-064B-A84E-BAA92791E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05" y="4096550"/>
            <a:ext cx="7349790" cy="2624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84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занятия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806" y="923191"/>
            <a:ext cx="10089793" cy="5455909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ggplot2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грамматика графики;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элементы;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ggplot2.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141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ggplot2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C6EC2F-339C-EA4A-BD29-7D3CCAB22054}"/>
              </a:ext>
            </a:extLst>
          </p:cNvPr>
          <p:cNvSpPr/>
          <p:nvPr/>
        </p:nvSpPr>
        <p:spPr>
          <a:xfrm>
            <a:off x="134679" y="923191"/>
            <a:ext cx="4899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ggplot2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пакет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позволяет легко создавать программируемую графику с использованием  концепции грамматики графики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42AE1-3AC3-5146-95B7-A0047BA24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9" y="3109912"/>
            <a:ext cx="3048000" cy="353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34BCE-B510-8146-88EF-42C9340E5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521" y="869986"/>
            <a:ext cx="6252883" cy="5836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23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Грамматика графики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499CE-B8CC-A447-B75C-5E17D0323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547" y="946150"/>
            <a:ext cx="3339585" cy="5330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2A2C55-842F-0B4C-90C7-966B1AFEDB86}"/>
              </a:ext>
            </a:extLst>
          </p:cNvPr>
          <p:cNvSpPr txBox="1"/>
          <p:nvPr/>
        </p:nvSpPr>
        <p:spPr>
          <a:xfrm>
            <a:off x="343867" y="946150"/>
            <a:ext cx="7595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Грамматика графики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фреймворк для построения графики, разработанный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Лилэнд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Вилкинсон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Grammar of Graphics, 1999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359A4-481D-434F-BF50-E0BF10FDE6E3}"/>
              </a:ext>
            </a:extLst>
          </p:cNvPr>
          <p:cNvSpPr txBox="1"/>
          <p:nvPr/>
        </p:nvSpPr>
        <p:spPr>
          <a:xfrm>
            <a:off x="343867" y="2965026"/>
            <a:ext cx="75954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грамматики графики: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 состоит из отдельных слоев (грамматических элементов), имеющих свое описание;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строится с помощью эстетик.</a:t>
            </a:r>
          </a:p>
        </p:txBody>
      </p:sp>
    </p:spTree>
    <p:extLst>
      <p:ext uri="{BB962C8B-B14F-4D97-AF65-F5344CB8AC3E}">
        <p14:creationId xmlns:p14="http://schemas.microsoft.com/office/powerpoint/2010/main" val="115781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217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элементы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5C45C2-7F58-4243-801E-D51E84BED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261445"/>
              </p:ext>
            </p:extLst>
          </p:nvPr>
        </p:nvGraphicFramePr>
        <p:xfrm>
          <a:off x="130629" y="923191"/>
          <a:ext cx="11887199" cy="5852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3773714">
                  <a:extLst>
                    <a:ext uri="{9D8B030D-6E8A-4147-A177-3AD203B41FA5}">
                      <a16:colId xmlns:a16="http://schemas.microsoft.com/office/drawing/2014/main" val="2099190204"/>
                    </a:ext>
                  </a:extLst>
                </a:gridCol>
                <a:gridCol w="8113485">
                  <a:extLst>
                    <a:ext uri="{9D8B030D-6E8A-4147-A177-3AD203B41FA5}">
                      <a16:colId xmlns:a16="http://schemas.microsoft.com/office/drawing/2014/main" val="317737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673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Данные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(Data)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Набор данных, используемый для построения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868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Эстетики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(Aesthetics)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Шкалы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используемые переменные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 которые мы строим наши данные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54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Геометрии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(Geometries)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Визуальные элементы, используемые для отображения данных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47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Фасеты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(Facets)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Построение малых изображений отличающихся по одной переменной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076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Статистики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(Statistics)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Репрезентация данных для лучшего понимания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614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Координаты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(Coordinates)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пространством на котором располагается график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25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(Themes)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оформления (не имеют увязки с данными)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885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238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грамматических элементов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486AAAE-A89F-EA42-9233-7D0BABCB4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70133"/>
              </p:ext>
            </p:extLst>
          </p:nvPr>
        </p:nvGraphicFramePr>
        <p:xfrm>
          <a:off x="152400" y="930910"/>
          <a:ext cx="11887199" cy="5425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3773714">
                  <a:extLst>
                    <a:ext uri="{9D8B030D-6E8A-4147-A177-3AD203B41FA5}">
                      <a16:colId xmlns:a16="http://schemas.microsoft.com/office/drawing/2014/main" val="2099190204"/>
                    </a:ext>
                  </a:extLst>
                </a:gridCol>
                <a:gridCol w="8113485">
                  <a:extLst>
                    <a:ext uri="{9D8B030D-6E8A-4147-A177-3AD203B41FA5}">
                      <a16:colId xmlns:a16="http://schemas.microsoft.com/office/drawing/2014/main" val="317737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673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Данные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(Data)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Переменные для изучения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868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Эстетики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(Aesthetics)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Ось абсцисс, осе ординат, цвета, заливка, размер, уровни, прозрачность, тип фигур, тип линии, толщина линии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54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Геометрии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(Geometries)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Точки, линии, гистограммы,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boxplot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47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Фасеты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(Facets)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Строки, столбцы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076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Статистики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(Statistics)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Сглаживание, описание,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614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Координаты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(Coordinates)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Декартовы, полярные, фиксированные, ограниченные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25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(Themes)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имеют увязки с данными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885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307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Пакет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ggplot2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E4102-EF76-5540-A535-17BECDE06435}"/>
              </a:ext>
            </a:extLst>
          </p:cNvPr>
          <p:cNvSpPr/>
          <p:nvPr/>
        </p:nvSpPr>
        <p:spPr>
          <a:xfrm>
            <a:off x="540026" y="1393001"/>
            <a:ext cx="111119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ggplot2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система декларативного создания графики, основанная на грамматике графики.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пакет разработан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Хедли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Викхемом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является частью пакетов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tidyverse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версия пакета 3.2.1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с документацией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https://ggplot2.tidyverse.org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848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данных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Iris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(Ирисы Фишера)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671D1-B62C-5041-81C0-BFC78EF05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9207" y="2517775"/>
            <a:ext cx="7683500" cy="5118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10455A-D6DB-304D-A948-32B4731C6D10}"/>
              </a:ext>
            </a:extLst>
          </p:cNvPr>
          <p:cNvSpPr/>
          <p:nvPr/>
        </p:nvSpPr>
        <p:spPr>
          <a:xfrm>
            <a:off x="377685" y="794851"/>
            <a:ext cx="11449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Ирисы Фишера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это набор данных для задачи классификации, на примере которого Рональд Фишер в 1936 году продемонстрировал работу разработанного им метода дискриминантного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C69BC9-BCA0-FC4E-9FEF-1718CBBB7D69}"/>
              </a:ext>
            </a:extLst>
          </p:cNvPr>
          <p:cNvSpPr/>
          <p:nvPr/>
        </p:nvSpPr>
        <p:spPr>
          <a:xfrm>
            <a:off x="377685" y="2153049"/>
            <a:ext cx="11449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 из данных о 150 ирисах, по 50 экземпляров из 3 видов – Щетинистый 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setosa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Разноцветный (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versicolor)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Виргинский (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virginica).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наружной доли околоцветника (англ.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sepal length);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наружной доли околоцветника (англ.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sepal width);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внутренней доли околоцветника (англ.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petal length);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внутренней доли околоцветника (англ.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petal width).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DF97CF-ED54-F942-A91D-D037C582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830705"/>
            <a:ext cx="2521027" cy="1890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A6E6-3755-FE4F-834C-3A00DF64F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557" y="4830705"/>
            <a:ext cx="2323852" cy="1890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26EAC-82E8-F840-B811-94E47A0C3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878" y="4830705"/>
            <a:ext cx="2521027" cy="1890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61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19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элементов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ggplot2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061BF-33C3-448A-98D5-A537EA6BCC03}" type="slidenum"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98DA9-A170-E54E-97FF-344C29C2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9"/>
          <a:stretch/>
        </p:blipFill>
        <p:spPr>
          <a:xfrm>
            <a:off x="1299918" y="1309098"/>
            <a:ext cx="9592164" cy="5047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1130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21348</TotalTime>
  <Words>645</Words>
  <Application>Microsoft Macintosh PowerPoint</Application>
  <PresentationFormat>Widescreen</PresentationFormat>
  <Paragraphs>118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Consolas</vt:lpstr>
      <vt:lpstr>Times New Roman</vt:lpstr>
      <vt:lpstr>Тема Office</vt:lpstr>
      <vt:lpstr>Лекция 1 Визуализация данных с помощью ggplot2</vt:lpstr>
      <vt:lpstr>Структура занятия</vt:lpstr>
      <vt:lpstr>ggplot2</vt:lpstr>
      <vt:lpstr>Грамматика графики</vt:lpstr>
      <vt:lpstr>Грамматические элементы</vt:lpstr>
      <vt:lpstr>Назначение грамматических элементов</vt:lpstr>
      <vt:lpstr>Пакет ggplot2</vt:lpstr>
      <vt:lpstr>Набор данных Iris (Ирисы Фишера)</vt:lpstr>
      <vt:lpstr>Уровни элементов ggplot2</vt:lpstr>
      <vt:lpstr>Уровень данных. Набор данных ирисы Фишера</vt:lpstr>
      <vt:lpstr>Уровень эстетик</vt:lpstr>
      <vt:lpstr>Уровень геометрий</vt:lpstr>
      <vt:lpstr>Уровень фасет</vt:lpstr>
      <vt:lpstr>Уровень статистик</vt:lpstr>
      <vt:lpstr>Уровень координат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Артем Голубничий</cp:lastModifiedBy>
  <cp:revision>187</cp:revision>
  <dcterms:created xsi:type="dcterms:W3CDTF">2018-01-13T09:33:30Z</dcterms:created>
  <dcterms:modified xsi:type="dcterms:W3CDTF">2019-09-02T03:56:31Z</dcterms:modified>
</cp:coreProperties>
</file>