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43"/>
  </p:normalViewPr>
  <p:slideViewPr>
    <p:cSldViewPr snapToGrid="0">
      <p:cViewPr varScale="1">
        <p:scale>
          <a:sx n="87" d="100"/>
          <a:sy n="87" d="100"/>
        </p:scale>
        <p:origin x="208" y="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2EA2D-584B-4B4E-BF2D-66B0D1FE4316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439A7-345F-4259-9352-F94EDAD1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C8E-27E4-45C7-A245-43286C33A964}" type="datetime1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2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7F21-CF30-48B5-8A43-44E9A17C49FC}" type="datetime1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DA0-0EDC-40D4-99A6-3EA46A4A9DC7}" type="datetime1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53B2-F6E0-4E4D-867F-5F2DA9EEDB4F}" type="datetime1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3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AD8C-85F9-4246-A60C-627EA77AA8C8}" type="datetime1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6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18C3-2B4A-43CA-B2FD-A29CEFD85602}" type="datetime1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9DE5-07C8-4C0E-AB9F-3CF8B44D6863}" type="datetime1">
              <a:rPr lang="ru-RU" smtClean="0"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7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95EB-78FF-4FFC-8C71-F81C999E493A}" type="datetime1">
              <a:rPr lang="ru-RU" smtClean="0"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2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9A1-7B80-4C58-AFB8-7BFF93636C27}" type="datetime1">
              <a:rPr lang="ru-RU" smtClean="0"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457-305C-4C54-B08C-CC039AC51FD1}" type="datetime1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3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4F0-7FE2-4087-ACB8-8846BE3EE286}" type="datetime1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6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12A2-9328-4857-9171-A8354D6DEFCD}" type="datetime1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0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0861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tem@golubnichij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215662"/>
            <a:ext cx="12192000" cy="144193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3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программирование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5254" y="304399"/>
            <a:ext cx="7071945" cy="106720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http://0861.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Парадигмы программирования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307"/>
            <a:ext cx="3024554" cy="1637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56232" y="5320172"/>
            <a:ext cx="4835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ст. </a:t>
            </a:r>
            <a:r>
              <a:rPr lang="ru-RU" sz="2000" dirty="0" err="1">
                <a:latin typeface="Times New Roman" charset="0"/>
                <a:ea typeface="Times New Roman" charset="0"/>
                <a:cs typeface="Times New Roman" charset="0"/>
              </a:rPr>
              <a:t>препод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. каф. </a:t>
            </a:r>
            <a:r>
              <a:rPr lang="ru-RU" sz="2000" dirty="0" err="1">
                <a:latin typeface="Times New Roman" charset="0"/>
                <a:ea typeface="Times New Roman" charset="0"/>
                <a:cs typeface="Times New Roman" charset="0"/>
              </a:rPr>
              <a:t>ПОВТиАС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Голубничий Артем Александрович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artem@golubnichij.ru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262" y="6356350"/>
            <a:ext cx="236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Абакан, 201</a:t>
            </a:r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9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15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структурного программирования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353" y="877536"/>
            <a:ext cx="11072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7.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программы ведется пошагово, методом «сверху вниз»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891" y="1848951"/>
            <a:ext cx="66361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основной программы, в которой вместо каждого связного логического фрагмента текста вставляется вызов функции, которая будет выполнять этот фрагмент;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функций в программу вставляются фиктивные части – «заглушки», которые ничего не делают;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отладка программы;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 замена заглушек по механизму, описанному выше.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2A46A06-EE67-BB49-911C-5133EC9FA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2" y="1933459"/>
            <a:ext cx="6892221" cy="38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5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ветвлений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84351" y="795681"/>
            <a:ext cx="10823297" cy="5925794"/>
            <a:chOff x="96753" y="795676"/>
            <a:chExt cx="10823297" cy="5925794"/>
          </a:xfrm>
        </p:grpSpPr>
        <p:sp>
          <p:nvSpPr>
            <p:cNvPr id="8" name="Полилиния 7"/>
            <p:cNvSpPr/>
            <p:nvPr/>
          </p:nvSpPr>
          <p:spPr>
            <a:xfrm>
              <a:off x="149522" y="800100"/>
              <a:ext cx="3411750" cy="1336589"/>
            </a:xfrm>
            <a:custGeom>
              <a:avLst/>
              <a:gdLst>
                <a:gd name="connsiteX0" fmla="*/ 0 w 3411750"/>
                <a:gd name="connsiteY0" fmla="*/ 133659 h 1336589"/>
                <a:gd name="connsiteX1" fmla="*/ 133659 w 3411750"/>
                <a:gd name="connsiteY1" fmla="*/ 0 h 1336589"/>
                <a:gd name="connsiteX2" fmla="*/ 3278091 w 3411750"/>
                <a:gd name="connsiteY2" fmla="*/ 0 h 1336589"/>
                <a:gd name="connsiteX3" fmla="*/ 3411750 w 3411750"/>
                <a:gd name="connsiteY3" fmla="*/ 133659 h 1336589"/>
                <a:gd name="connsiteX4" fmla="*/ 3411750 w 3411750"/>
                <a:gd name="connsiteY4" fmla="*/ 1202930 h 1336589"/>
                <a:gd name="connsiteX5" fmla="*/ 3278091 w 3411750"/>
                <a:gd name="connsiteY5" fmla="*/ 1336589 h 1336589"/>
                <a:gd name="connsiteX6" fmla="*/ 133659 w 3411750"/>
                <a:gd name="connsiteY6" fmla="*/ 1336589 h 1336589"/>
                <a:gd name="connsiteX7" fmla="*/ 0 w 3411750"/>
                <a:gd name="connsiteY7" fmla="*/ 1202930 h 1336589"/>
                <a:gd name="connsiteX8" fmla="*/ 0 w 3411750"/>
                <a:gd name="connsiteY8" fmla="*/ 133659 h 13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1750" h="1336589">
                  <a:moveTo>
                    <a:pt x="0" y="133659"/>
                  </a:moveTo>
                  <a:cubicBezTo>
                    <a:pt x="0" y="59841"/>
                    <a:pt x="59841" y="0"/>
                    <a:pt x="133659" y="0"/>
                  </a:cubicBezTo>
                  <a:lnTo>
                    <a:pt x="3278091" y="0"/>
                  </a:lnTo>
                  <a:cubicBezTo>
                    <a:pt x="3351909" y="0"/>
                    <a:pt x="3411750" y="59841"/>
                    <a:pt x="3411750" y="133659"/>
                  </a:cubicBezTo>
                  <a:lnTo>
                    <a:pt x="3411750" y="1202930"/>
                  </a:lnTo>
                  <a:cubicBezTo>
                    <a:pt x="3411750" y="1276748"/>
                    <a:pt x="3351909" y="1336589"/>
                    <a:pt x="3278091" y="1336589"/>
                  </a:cubicBezTo>
                  <a:lnTo>
                    <a:pt x="133659" y="1336589"/>
                  </a:lnTo>
                  <a:cubicBezTo>
                    <a:pt x="59841" y="1336589"/>
                    <a:pt x="0" y="1276748"/>
                    <a:pt x="0" y="1202930"/>
                  </a:cubicBezTo>
                  <a:lnTo>
                    <a:pt x="0" y="133659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6927" tIns="56927" rIns="56927" bIns="569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Условный оператор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 rot="21576505">
              <a:off x="3561265" y="1445988"/>
              <a:ext cx="647325" cy="40390"/>
            </a:xfrm>
            <a:custGeom>
              <a:avLst/>
              <a:gdLst>
                <a:gd name="connsiteX0" fmla="*/ 0 w 647325"/>
                <a:gd name="connsiteY0" fmla="*/ 20195 h 40390"/>
                <a:gd name="connsiteX1" fmla="*/ 647325 w 647325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7325" h="40390">
                  <a:moveTo>
                    <a:pt x="0" y="20195"/>
                  </a:moveTo>
                  <a:lnTo>
                    <a:pt x="647325" y="20195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179" tIns="4011" rIns="320180" bIns="401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208582" y="795676"/>
              <a:ext cx="6711468" cy="1336589"/>
            </a:xfrm>
            <a:custGeom>
              <a:avLst/>
              <a:gdLst>
                <a:gd name="connsiteX0" fmla="*/ 0 w 6711468"/>
                <a:gd name="connsiteY0" fmla="*/ 133659 h 1336589"/>
                <a:gd name="connsiteX1" fmla="*/ 133659 w 6711468"/>
                <a:gd name="connsiteY1" fmla="*/ 0 h 1336589"/>
                <a:gd name="connsiteX2" fmla="*/ 6577809 w 6711468"/>
                <a:gd name="connsiteY2" fmla="*/ 0 h 1336589"/>
                <a:gd name="connsiteX3" fmla="*/ 6711468 w 6711468"/>
                <a:gd name="connsiteY3" fmla="*/ 133659 h 1336589"/>
                <a:gd name="connsiteX4" fmla="*/ 6711468 w 6711468"/>
                <a:gd name="connsiteY4" fmla="*/ 1202930 h 1336589"/>
                <a:gd name="connsiteX5" fmla="*/ 6577809 w 6711468"/>
                <a:gd name="connsiteY5" fmla="*/ 1336589 h 1336589"/>
                <a:gd name="connsiteX6" fmla="*/ 133659 w 6711468"/>
                <a:gd name="connsiteY6" fmla="*/ 1336589 h 1336589"/>
                <a:gd name="connsiteX7" fmla="*/ 0 w 6711468"/>
                <a:gd name="connsiteY7" fmla="*/ 1202930 h 1336589"/>
                <a:gd name="connsiteX8" fmla="*/ 0 w 6711468"/>
                <a:gd name="connsiteY8" fmla="*/ 133659 h 13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1468" h="1336589">
                  <a:moveTo>
                    <a:pt x="0" y="133659"/>
                  </a:moveTo>
                  <a:cubicBezTo>
                    <a:pt x="0" y="59841"/>
                    <a:pt x="59841" y="0"/>
                    <a:pt x="133659" y="0"/>
                  </a:cubicBezTo>
                  <a:lnTo>
                    <a:pt x="6577809" y="0"/>
                  </a:lnTo>
                  <a:cubicBezTo>
                    <a:pt x="6651627" y="0"/>
                    <a:pt x="6711468" y="59841"/>
                    <a:pt x="6711468" y="133659"/>
                  </a:cubicBezTo>
                  <a:lnTo>
                    <a:pt x="6711468" y="1202930"/>
                  </a:lnTo>
                  <a:cubicBezTo>
                    <a:pt x="6711468" y="1276748"/>
                    <a:pt x="6651627" y="1336589"/>
                    <a:pt x="6577809" y="1336589"/>
                  </a:cubicBezTo>
                  <a:lnTo>
                    <a:pt x="133659" y="1336589"/>
                  </a:lnTo>
                  <a:cubicBezTo>
                    <a:pt x="59841" y="1336589"/>
                    <a:pt x="0" y="1276748"/>
                    <a:pt x="0" y="1202930"/>
                  </a:cubicBezTo>
                  <a:lnTo>
                    <a:pt x="0" y="13365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6927" tIns="56927" rIns="56927" bIns="569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Условный оператор с одной ветвью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Consolas" panose="020B0609020204030204" pitchFamily="49" charset="0"/>
                  <a:cs typeface="Consolas" panose="020B0609020204030204" pitchFamily="49" charset="0"/>
                </a:rPr>
                <a:t>if p then f</a:t>
              </a:r>
              <a:endParaRPr lang="ru-RU" sz="2800" kern="1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4004681">
              <a:off x="3065193" y="2201334"/>
              <a:ext cx="1639468" cy="40390"/>
            </a:xfrm>
            <a:custGeom>
              <a:avLst/>
              <a:gdLst>
                <a:gd name="connsiteX0" fmla="*/ 0 w 1639468"/>
                <a:gd name="connsiteY0" fmla="*/ 20195 h 40390"/>
                <a:gd name="connsiteX1" fmla="*/ 1639468 w 1639468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9468" h="40390">
                  <a:moveTo>
                    <a:pt x="0" y="20195"/>
                  </a:moveTo>
                  <a:lnTo>
                    <a:pt x="1639468" y="20195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1448" tIns="-20792" rIns="791446" bIns="-20792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208582" y="2306369"/>
              <a:ext cx="6711468" cy="1336589"/>
            </a:xfrm>
            <a:custGeom>
              <a:avLst/>
              <a:gdLst>
                <a:gd name="connsiteX0" fmla="*/ 0 w 6711468"/>
                <a:gd name="connsiteY0" fmla="*/ 133659 h 1336589"/>
                <a:gd name="connsiteX1" fmla="*/ 133659 w 6711468"/>
                <a:gd name="connsiteY1" fmla="*/ 0 h 1336589"/>
                <a:gd name="connsiteX2" fmla="*/ 6577809 w 6711468"/>
                <a:gd name="connsiteY2" fmla="*/ 0 h 1336589"/>
                <a:gd name="connsiteX3" fmla="*/ 6711468 w 6711468"/>
                <a:gd name="connsiteY3" fmla="*/ 133659 h 1336589"/>
                <a:gd name="connsiteX4" fmla="*/ 6711468 w 6711468"/>
                <a:gd name="connsiteY4" fmla="*/ 1202930 h 1336589"/>
                <a:gd name="connsiteX5" fmla="*/ 6577809 w 6711468"/>
                <a:gd name="connsiteY5" fmla="*/ 1336589 h 1336589"/>
                <a:gd name="connsiteX6" fmla="*/ 133659 w 6711468"/>
                <a:gd name="connsiteY6" fmla="*/ 1336589 h 1336589"/>
                <a:gd name="connsiteX7" fmla="*/ 0 w 6711468"/>
                <a:gd name="connsiteY7" fmla="*/ 1202930 h 1336589"/>
                <a:gd name="connsiteX8" fmla="*/ 0 w 6711468"/>
                <a:gd name="connsiteY8" fmla="*/ 133659 h 13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1468" h="1336589">
                  <a:moveTo>
                    <a:pt x="0" y="133659"/>
                  </a:moveTo>
                  <a:cubicBezTo>
                    <a:pt x="0" y="59841"/>
                    <a:pt x="59841" y="0"/>
                    <a:pt x="133659" y="0"/>
                  </a:cubicBezTo>
                  <a:lnTo>
                    <a:pt x="6577809" y="0"/>
                  </a:lnTo>
                  <a:cubicBezTo>
                    <a:pt x="6651627" y="0"/>
                    <a:pt x="6711468" y="59841"/>
                    <a:pt x="6711468" y="133659"/>
                  </a:cubicBezTo>
                  <a:lnTo>
                    <a:pt x="6711468" y="1202930"/>
                  </a:lnTo>
                  <a:cubicBezTo>
                    <a:pt x="6711468" y="1276748"/>
                    <a:pt x="6651627" y="1336589"/>
                    <a:pt x="6577809" y="1336589"/>
                  </a:cubicBezTo>
                  <a:lnTo>
                    <a:pt x="133659" y="1336589"/>
                  </a:lnTo>
                  <a:cubicBezTo>
                    <a:pt x="59841" y="1336589"/>
                    <a:pt x="0" y="1276748"/>
                    <a:pt x="0" y="1202930"/>
                  </a:cubicBezTo>
                  <a:lnTo>
                    <a:pt x="0" y="13365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6927" tIns="56927" rIns="56927" bIns="569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Условный оператор с двумя ветвями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Consolas" panose="020B0609020204030204" pitchFamily="49" charset="0"/>
                  <a:cs typeface="Consolas" panose="020B0609020204030204" pitchFamily="49" charset="0"/>
                </a:rPr>
                <a:t>if p then f else s</a:t>
              </a:r>
              <a:endParaRPr lang="ru-RU" sz="2800" kern="1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4679539">
              <a:off x="2329215" y="2969873"/>
              <a:ext cx="3111425" cy="40390"/>
            </a:xfrm>
            <a:custGeom>
              <a:avLst/>
              <a:gdLst>
                <a:gd name="connsiteX0" fmla="*/ 0 w 3111425"/>
                <a:gd name="connsiteY0" fmla="*/ 20195 h 40390"/>
                <a:gd name="connsiteX1" fmla="*/ 3111425 w 3111425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11425" h="40390">
                  <a:moveTo>
                    <a:pt x="0" y="20195"/>
                  </a:moveTo>
                  <a:lnTo>
                    <a:pt x="3111425" y="20195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626" tIns="-57592" rIns="1490627" bIns="-5759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208582" y="3843447"/>
              <a:ext cx="6711468" cy="1336589"/>
            </a:xfrm>
            <a:custGeom>
              <a:avLst/>
              <a:gdLst>
                <a:gd name="connsiteX0" fmla="*/ 0 w 6711468"/>
                <a:gd name="connsiteY0" fmla="*/ 133659 h 1336589"/>
                <a:gd name="connsiteX1" fmla="*/ 133659 w 6711468"/>
                <a:gd name="connsiteY1" fmla="*/ 0 h 1336589"/>
                <a:gd name="connsiteX2" fmla="*/ 6577809 w 6711468"/>
                <a:gd name="connsiteY2" fmla="*/ 0 h 1336589"/>
                <a:gd name="connsiteX3" fmla="*/ 6711468 w 6711468"/>
                <a:gd name="connsiteY3" fmla="*/ 133659 h 1336589"/>
                <a:gd name="connsiteX4" fmla="*/ 6711468 w 6711468"/>
                <a:gd name="connsiteY4" fmla="*/ 1202930 h 1336589"/>
                <a:gd name="connsiteX5" fmla="*/ 6577809 w 6711468"/>
                <a:gd name="connsiteY5" fmla="*/ 1336589 h 1336589"/>
                <a:gd name="connsiteX6" fmla="*/ 133659 w 6711468"/>
                <a:gd name="connsiteY6" fmla="*/ 1336589 h 1336589"/>
                <a:gd name="connsiteX7" fmla="*/ 0 w 6711468"/>
                <a:gd name="connsiteY7" fmla="*/ 1202930 h 1336589"/>
                <a:gd name="connsiteX8" fmla="*/ 0 w 6711468"/>
                <a:gd name="connsiteY8" fmla="*/ 133659 h 13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1468" h="1336589">
                  <a:moveTo>
                    <a:pt x="0" y="133659"/>
                  </a:moveTo>
                  <a:cubicBezTo>
                    <a:pt x="0" y="59841"/>
                    <a:pt x="59841" y="0"/>
                    <a:pt x="133659" y="0"/>
                  </a:cubicBezTo>
                  <a:lnTo>
                    <a:pt x="6577809" y="0"/>
                  </a:lnTo>
                  <a:cubicBezTo>
                    <a:pt x="6651627" y="0"/>
                    <a:pt x="6711468" y="59841"/>
                    <a:pt x="6711468" y="133659"/>
                  </a:cubicBezTo>
                  <a:lnTo>
                    <a:pt x="6711468" y="1202930"/>
                  </a:lnTo>
                  <a:cubicBezTo>
                    <a:pt x="6711468" y="1276748"/>
                    <a:pt x="6651627" y="1336589"/>
                    <a:pt x="6577809" y="1336589"/>
                  </a:cubicBezTo>
                  <a:lnTo>
                    <a:pt x="133659" y="1336589"/>
                  </a:lnTo>
                  <a:cubicBezTo>
                    <a:pt x="59841" y="1336589"/>
                    <a:pt x="0" y="1276748"/>
                    <a:pt x="0" y="1202930"/>
                  </a:cubicBezTo>
                  <a:lnTo>
                    <a:pt x="0" y="13365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6927" tIns="56927" rIns="56927" bIns="569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Условный оператор с несколькими условиями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Consolas" panose="020B0609020204030204" pitchFamily="49" charset="0"/>
                  <a:cs typeface="Consolas" panose="020B0609020204030204" pitchFamily="49" charset="0"/>
                </a:rPr>
                <a:t>if p1 then f else if p2 then s …</a:t>
              </a:r>
              <a:endParaRPr lang="ru-RU" sz="2800" kern="12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6753" y="5384881"/>
              <a:ext cx="3411750" cy="1336589"/>
            </a:xfrm>
            <a:custGeom>
              <a:avLst/>
              <a:gdLst>
                <a:gd name="connsiteX0" fmla="*/ 0 w 3411750"/>
                <a:gd name="connsiteY0" fmla="*/ 133659 h 1336589"/>
                <a:gd name="connsiteX1" fmla="*/ 133659 w 3411750"/>
                <a:gd name="connsiteY1" fmla="*/ 0 h 1336589"/>
                <a:gd name="connsiteX2" fmla="*/ 3278091 w 3411750"/>
                <a:gd name="connsiteY2" fmla="*/ 0 h 1336589"/>
                <a:gd name="connsiteX3" fmla="*/ 3411750 w 3411750"/>
                <a:gd name="connsiteY3" fmla="*/ 133659 h 1336589"/>
                <a:gd name="connsiteX4" fmla="*/ 3411750 w 3411750"/>
                <a:gd name="connsiteY4" fmla="*/ 1202930 h 1336589"/>
                <a:gd name="connsiteX5" fmla="*/ 3278091 w 3411750"/>
                <a:gd name="connsiteY5" fmla="*/ 1336589 h 1336589"/>
                <a:gd name="connsiteX6" fmla="*/ 133659 w 3411750"/>
                <a:gd name="connsiteY6" fmla="*/ 1336589 h 1336589"/>
                <a:gd name="connsiteX7" fmla="*/ 0 w 3411750"/>
                <a:gd name="connsiteY7" fmla="*/ 1202930 h 1336589"/>
                <a:gd name="connsiteX8" fmla="*/ 0 w 3411750"/>
                <a:gd name="connsiteY8" fmla="*/ 133659 h 13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1750" h="1336589">
                  <a:moveTo>
                    <a:pt x="0" y="133659"/>
                  </a:moveTo>
                  <a:cubicBezTo>
                    <a:pt x="0" y="59841"/>
                    <a:pt x="59841" y="0"/>
                    <a:pt x="133659" y="0"/>
                  </a:cubicBezTo>
                  <a:lnTo>
                    <a:pt x="3278091" y="0"/>
                  </a:lnTo>
                  <a:cubicBezTo>
                    <a:pt x="3351909" y="0"/>
                    <a:pt x="3411750" y="59841"/>
                    <a:pt x="3411750" y="133659"/>
                  </a:cubicBezTo>
                  <a:lnTo>
                    <a:pt x="3411750" y="1202930"/>
                  </a:lnTo>
                  <a:cubicBezTo>
                    <a:pt x="3411750" y="1276748"/>
                    <a:pt x="3351909" y="1336589"/>
                    <a:pt x="3278091" y="1336589"/>
                  </a:cubicBezTo>
                  <a:lnTo>
                    <a:pt x="133659" y="1336589"/>
                  </a:lnTo>
                  <a:cubicBezTo>
                    <a:pt x="59841" y="1336589"/>
                    <a:pt x="0" y="1276748"/>
                    <a:pt x="0" y="1202930"/>
                  </a:cubicBezTo>
                  <a:lnTo>
                    <a:pt x="0" y="133659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6927" tIns="56927" rIns="56927" bIns="569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Переключатель (оператор выбора)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 rot="21578604">
              <a:off x="3508497" y="6030802"/>
              <a:ext cx="700092" cy="40390"/>
            </a:xfrm>
            <a:custGeom>
              <a:avLst/>
              <a:gdLst>
                <a:gd name="connsiteX0" fmla="*/ 0 w 700092"/>
                <a:gd name="connsiteY0" fmla="*/ 20195 h 40390"/>
                <a:gd name="connsiteX1" fmla="*/ 700092 w 700092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0092" h="40390">
                  <a:moveTo>
                    <a:pt x="0" y="20195"/>
                  </a:moveTo>
                  <a:lnTo>
                    <a:pt x="700092" y="20195"/>
                  </a:lnTo>
                </a:path>
              </a:pathLst>
            </a:custGeom>
            <a:no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5243" tIns="2693" rIns="345243" bIns="2692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208582" y="5380524"/>
              <a:ext cx="6711468" cy="1336589"/>
            </a:xfrm>
            <a:custGeom>
              <a:avLst/>
              <a:gdLst>
                <a:gd name="connsiteX0" fmla="*/ 0 w 6711468"/>
                <a:gd name="connsiteY0" fmla="*/ 133659 h 1336589"/>
                <a:gd name="connsiteX1" fmla="*/ 133659 w 6711468"/>
                <a:gd name="connsiteY1" fmla="*/ 0 h 1336589"/>
                <a:gd name="connsiteX2" fmla="*/ 6577809 w 6711468"/>
                <a:gd name="connsiteY2" fmla="*/ 0 h 1336589"/>
                <a:gd name="connsiteX3" fmla="*/ 6711468 w 6711468"/>
                <a:gd name="connsiteY3" fmla="*/ 133659 h 1336589"/>
                <a:gd name="connsiteX4" fmla="*/ 6711468 w 6711468"/>
                <a:gd name="connsiteY4" fmla="*/ 1202930 h 1336589"/>
                <a:gd name="connsiteX5" fmla="*/ 6577809 w 6711468"/>
                <a:gd name="connsiteY5" fmla="*/ 1336589 h 1336589"/>
                <a:gd name="connsiteX6" fmla="*/ 133659 w 6711468"/>
                <a:gd name="connsiteY6" fmla="*/ 1336589 h 1336589"/>
                <a:gd name="connsiteX7" fmla="*/ 0 w 6711468"/>
                <a:gd name="connsiteY7" fmla="*/ 1202930 h 1336589"/>
                <a:gd name="connsiteX8" fmla="*/ 0 w 6711468"/>
                <a:gd name="connsiteY8" fmla="*/ 133659 h 13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1468" h="1336589">
                  <a:moveTo>
                    <a:pt x="0" y="133659"/>
                  </a:moveTo>
                  <a:cubicBezTo>
                    <a:pt x="0" y="59841"/>
                    <a:pt x="59841" y="0"/>
                    <a:pt x="133659" y="0"/>
                  </a:cubicBezTo>
                  <a:lnTo>
                    <a:pt x="6577809" y="0"/>
                  </a:lnTo>
                  <a:cubicBezTo>
                    <a:pt x="6651627" y="0"/>
                    <a:pt x="6711468" y="59841"/>
                    <a:pt x="6711468" y="133659"/>
                  </a:cubicBezTo>
                  <a:lnTo>
                    <a:pt x="6711468" y="1202930"/>
                  </a:lnTo>
                  <a:cubicBezTo>
                    <a:pt x="6711468" y="1276748"/>
                    <a:pt x="6651627" y="1336589"/>
                    <a:pt x="6577809" y="1336589"/>
                  </a:cubicBezTo>
                  <a:lnTo>
                    <a:pt x="133659" y="1336589"/>
                  </a:lnTo>
                  <a:cubicBezTo>
                    <a:pt x="59841" y="1336589"/>
                    <a:pt x="0" y="1276748"/>
                    <a:pt x="0" y="1202930"/>
                  </a:cubicBezTo>
                  <a:lnTo>
                    <a:pt x="0" y="133659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6927" tIns="56927" rIns="56927" bIns="569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Оператор выбора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(case, switch)</a:t>
              </a:r>
              <a:endParaRPr lang="ru-RU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10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ветвлений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45088"/>
              </p:ext>
            </p:extLst>
          </p:nvPr>
        </p:nvGraphicFramePr>
        <p:xfrm>
          <a:off x="308095" y="923191"/>
          <a:ext cx="11045704" cy="1833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0757">
                  <a:extLst>
                    <a:ext uri="{9D8B030D-6E8A-4147-A177-3AD203B41FA5}">
                      <a16:colId xmlns:a16="http://schemas.microsoft.com/office/drawing/2014/main" val="1717948553"/>
                    </a:ext>
                  </a:extLst>
                </a:gridCol>
                <a:gridCol w="2710840">
                  <a:extLst>
                    <a:ext uri="{9D8B030D-6E8A-4147-A177-3AD203B41FA5}">
                      <a16:colId xmlns:a16="http://schemas.microsoft.com/office/drawing/2014/main" val="442244313"/>
                    </a:ext>
                  </a:extLst>
                </a:gridCol>
                <a:gridCol w="3383215">
                  <a:extLst>
                    <a:ext uri="{9D8B030D-6E8A-4147-A177-3AD203B41FA5}">
                      <a16:colId xmlns:a16="http://schemas.microsoft.com/office/drawing/2014/main" val="3101557623"/>
                    </a:ext>
                  </a:extLst>
                </a:gridCol>
                <a:gridCol w="2400892">
                  <a:extLst>
                    <a:ext uri="{9D8B030D-6E8A-4147-A177-3AD203B41FA5}">
                      <a16:colId xmlns:a16="http://schemas.microsoft.com/office/drawing/2014/main" val="2524703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PascalABC.NET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Shell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 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1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 a &gt; 0 then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writeln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(“yes”)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else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writeln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(“no”);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 (a &gt; 0) {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printf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(“yes”);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 else {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print(“no”)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 [ $a –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gt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0]; then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echo “yes”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else 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echo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“no”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if a &gt; 0: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print(“yes”)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else: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print(“no”)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5335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61871"/>
              </p:ext>
            </p:extLst>
          </p:nvPr>
        </p:nvGraphicFramePr>
        <p:xfrm>
          <a:off x="379816" y="3464501"/>
          <a:ext cx="11408775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41199">
                  <a:extLst>
                    <a:ext uri="{9D8B030D-6E8A-4147-A177-3AD203B41FA5}">
                      <a16:colId xmlns:a16="http://schemas.microsoft.com/office/drawing/2014/main" val="2705145901"/>
                    </a:ext>
                  </a:extLst>
                </a:gridCol>
                <a:gridCol w="4197962">
                  <a:extLst>
                    <a:ext uri="{9D8B030D-6E8A-4147-A177-3AD203B41FA5}">
                      <a16:colId xmlns:a16="http://schemas.microsoft.com/office/drawing/2014/main" val="3559719545"/>
                    </a:ext>
                  </a:extLst>
                </a:gridCol>
                <a:gridCol w="3669614">
                  <a:extLst>
                    <a:ext uri="{9D8B030D-6E8A-4147-A177-3AD203B41FA5}">
                      <a16:colId xmlns:a16="http://schemas.microsoft.com/office/drawing/2014/main" val="1965623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PascalABC.NET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Shell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2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Case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someChar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of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‘a’: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actionOnA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‘x’: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actionOnX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‘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y’,‘z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’: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actionOnYandZ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else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actionOnNoMatch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Switch (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someChar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 {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case ‘a’: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actionOnA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 break;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case ‘x’: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actionOnX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 break;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case ‘y’: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case ‘z’: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actionOnYandZ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 break;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default: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actionOnNoMatch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case $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coneChar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in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a)   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actionOnA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;;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x)   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actionOnX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;;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[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yz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])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actionOnYandZ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;;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*)    </a:t>
                      </a:r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actionOnNoMatch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;;</a:t>
                      </a:r>
                    </a:p>
                    <a:p>
                      <a:r>
                        <a:rPr lang="en-US" baseline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esac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88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82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циклов. Цикл с предусловием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6" t="12529" r="2124"/>
          <a:stretch/>
        </p:blipFill>
        <p:spPr>
          <a:xfrm>
            <a:off x="239680" y="2784707"/>
            <a:ext cx="3306550" cy="3348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681" y="1030435"/>
            <a:ext cx="11952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 предусловием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цикл, который выполняется, пока истинно некоторое условие, указанное перед его началом (тело может быть не выполнено ни разу).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1281"/>
              </p:ext>
            </p:extLst>
          </p:nvPr>
        </p:nvGraphicFramePr>
        <p:xfrm>
          <a:off x="3701561" y="2338362"/>
          <a:ext cx="8387861" cy="402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0070">
                  <a:extLst>
                    <a:ext uri="{9D8B030D-6E8A-4147-A177-3AD203B41FA5}">
                      <a16:colId xmlns:a16="http://schemas.microsoft.com/office/drawing/2014/main" val="1717948553"/>
                    </a:ext>
                  </a:extLst>
                </a:gridCol>
                <a:gridCol w="3437791">
                  <a:extLst>
                    <a:ext uri="{9D8B030D-6E8A-4147-A177-3AD203B41FA5}">
                      <a16:colId xmlns:a16="http://schemas.microsoft.com/office/drawing/2014/main" val="44224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PascalABC.NET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PHP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1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program Fact;</a:t>
                      </a:r>
                    </a:p>
                    <a:p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var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Counter, Factorial: integer;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begin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Counter := 5;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Factorial := 1;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while Counter &gt; 0 do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begin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Factorial := Factorial * Counter;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Counter := Counter - 1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end;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WriteLn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(Factorial)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end.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$counter = 5; $factorial = 1;</a:t>
                      </a:r>
                    </a:p>
                    <a:p>
                      <a:r>
                        <a:rPr lang="en-US" dirty="0"/>
                        <a:t>while($counter &gt; 0) {</a:t>
                      </a:r>
                      <a:endParaRPr lang="ru-RU" dirty="0"/>
                    </a:p>
                    <a:p>
                      <a:r>
                        <a:rPr lang="ru-RU" dirty="0"/>
                        <a:t>   </a:t>
                      </a:r>
                      <a:r>
                        <a:rPr lang="en-US" dirty="0"/>
                        <a:t>$factorial *= $counter;</a:t>
                      </a:r>
                      <a:endParaRPr lang="ru-RU" dirty="0"/>
                    </a:p>
                    <a:p>
                      <a:r>
                        <a:rPr lang="en-US" dirty="0"/>
                        <a:t> </a:t>
                      </a:r>
                      <a:r>
                        <a:rPr lang="ru-RU" dirty="0"/>
                        <a:t>  </a:t>
                      </a:r>
                      <a:r>
                        <a:rPr lang="en-US" dirty="0"/>
                        <a:t>$counter--; </a:t>
                      </a:r>
                      <a:endParaRPr lang="ru-RU" dirty="0"/>
                    </a:p>
                    <a:p>
                      <a:r>
                        <a:rPr lang="en-US" dirty="0"/>
                        <a:t>} </a:t>
                      </a:r>
                      <a:endParaRPr lang="ru-RU" dirty="0"/>
                    </a:p>
                    <a:p>
                      <a:r>
                        <a:rPr lang="en-US" dirty="0"/>
                        <a:t>print $factorial;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5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57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циклов. Циклы с постусловием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681" y="889763"/>
            <a:ext cx="11952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 постусловием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цикл, в котором условие проверяется после выполнения тела цикла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условие ложно.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 постусловием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цикл, в котором условие проверяется после выполнения тела цикла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условие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в любом варианте выполняется хотя бы один раз.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1154" b="1802"/>
          <a:stretch/>
        </p:blipFill>
        <p:spPr>
          <a:xfrm>
            <a:off x="239681" y="3135804"/>
            <a:ext cx="2549939" cy="31155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680" y="6175580"/>
            <a:ext cx="245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 постусловием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70825"/>
              </p:ext>
            </p:extLst>
          </p:nvPr>
        </p:nvGraphicFramePr>
        <p:xfrm>
          <a:off x="3524250" y="3842238"/>
          <a:ext cx="7842738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1817">
                  <a:extLst>
                    <a:ext uri="{9D8B030D-6E8A-4147-A177-3AD203B41FA5}">
                      <a16:colId xmlns:a16="http://schemas.microsoft.com/office/drawing/2014/main" val="1717948553"/>
                    </a:ext>
                  </a:extLst>
                </a:gridCol>
                <a:gridCol w="4400921">
                  <a:extLst>
                    <a:ext uri="{9D8B030D-6E8A-4147-A177-3AD203B41FA5}">
                      <a16:colId xmlns:a16="http://schemas.microsoft.com/office/drawing/2014/main" val="442244313"/>
                    </a:ext>
                  </a:extLst>
                </a:gridCol>
              </a:tblGrid>
              <a:tr h="2776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PascalABC.NET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1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repeat</a:t>
                      </a:r>
                      <a:endParaRPr lang="ru-RU" dirty="0"/>
                    </a:p>
                    <a:p>
                      <a:r>
                        <a:rPr lang="ru-RU" dirty="0"/>
                        <a:t>    &lt;тело цикла&gt;</a:t>
                      </a:r>
                    </a:p>
                    <a:p>
                      <a:r>
                        <a:rPr lang="ru-RU" dirty="0" err="1"/>
                        <a:t>until</a:t>
                      </a:r>
                      <a:r>
                        <a:rPr lang="ru-RU" dirty="0"/>
                        <a:t> &lt;условие выхода&gt;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do</a:t>
                      </a:r>
                      <a:r>
                        <a:rPr lang="ru-RU" dirty="0"/>
                        <a:t> {</a:t>
                      </a:r>
                    </a:p>
                    <a:p>
                      <a:r>
                        <a:rPr lang="ru-RU" dirty="0"/>
                        <a:t>    &lt;тело цикла&gt;</a:t>
                      </a:r>
                    </a:p>
                    <a:p>
                      <a:r>
                        <a:rPr lang="ru-RU" dirty="0"/>
                        <a:t>} </a:t>
                      </a:r>
                      <a:r>
                        <a:rPr lang="ru-RU" dirty="0" err="1"/>
                        <a:t>while</a:t>
                      </a:r>
                      <a:r>
                        <a:rPr lang="ru-RU" dirty="0"/>
                        <a:t> (&lt;условие продолжения цикла&gt;)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5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7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циклов. Цикл со счетчиком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681" y="889763"/>
            <a:ext cx="1195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со счетчиком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цикл, в котором некоторая переменная изменяет свое значение от заданного начального значения до конечного значения с некоторым шагом, и для каждого значения этой переменной тело цикла выполняется один раз.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85357"/>
              </p:ext>
            </p:extLst>
          </p:nvPr>
        </p:nvGraphicFramePr>
        <p:xfrm>
          <a:off x="3358637" y="4009292"/>
          <a:ext cx="8333641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8223">
                  <a:extLst>
                    <a:ext uri="{9D8B030D-6E8A-4147-A177-3AD203B41FA5}">
                      <a16:colId xmlns:a16="http://schemas.microsoft.com/office/drawing/2014/main" val="1717948553"/>
                    </a:ext>
                  </a:extLst>
                </a:gridCol>
                <a:gridCol w="2849933">
                  <a:extLst>
                    <a:ext uri="{9D8B030D-6E8A-4147-A177-3AD203B41FA5}">
                      <a16:colId xmlns:a16="http://schemas.microsoft.com/office/drawing/2014/main" val="442244313"/>
                    </a:ext>
                  </a:extLst>
                </a:gridCol>
                <a:gridCol w="2995485">
                  <a:extLst>
                    <a:ext uri="{9D8B030D-6E8A-4147-A177-3AD203B41FA5}">
                      <a16:colId xmlns:a16="http://schemas.microsoft.com/office/drawing/2014/main" val="4228454857"/>
                    </a:ext>
                  </a:extLst>
                </a:gridCol>
              </a:tblGrid>
              <a:tr h="2776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JavaScript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MATLAB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1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dirty="0"/>
                        <a:t>for (var i = 0; i &lt; 5; i++) {</a:t>
                      </a:r>
                    </a:p>
                    <a:p>
                      <a:r>
                        <a:rPr lang="nn-NO" dirty="0"/>
                        <a:t>    // ...</a:t>
                      </a:r>
                    </a:p>
                    <a:p>
                      <a:r>
                        <a:rPr lang="nn-NO" dirty="0"/>
                        <a:t>}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= start, stop, interval do</a:t>
                      </a:r>
                    </a:p>
                    <a:p>
                      <a:r>
                        <a:rPr lang="en-US" dirty="0"/>
                        <a:t>     -- statements</a:t>
                      </a:r>
                    </a:p>
                    <a:p>
                      <a:r>
                        <a:rPr lang="en-US" dirty="0"/>
                        <a:t>end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n = 1:5 </a:t>
                      </a:r>
                    </a:p>
                    <a:p>
                      <a:r>
                        <a:rPr lang="en-US" dirty="0"/>
                        <a:t>     -- statements</a:t>
                      </a:r>
                    </a:p>
                    <a:p>
                      <a:r>
                        <a:rPr lang="en-US" dirty="0"/>
                        <a:t>end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5335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9353" r="2907"/>
          <a:stretch/>
        </p:blipFill>
        <p:spPr>
          <a:xfrm>
            <a:off x="239681" y="2705645"/>
            <a:ext cx="2619234" cy="31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итерации и досрочный выход из цикла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523" y="782132"/>
            <a:ext cx="69547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выход из цикла.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досрочного выхода применяется, когда необходимо прервать выполнение цикла, в котором условие выхода еще не достигнуто.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досрочного выхода обычно называется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итерации.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Данный оператор применяется, когда в текущей итерации цикла необходимо пропустить все команды до конца тела цикла.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пропуска итерации обычно называется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1239" y="923191"/>
            <a:ext cx="428185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538135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 err="1">
                <a:solidFill>
                  <a:srgbClr val="538135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538135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 range(1, 6, 1)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if </a:t>
            </a:r>
            <a:r>
              <a:rPr lang="en-US" sz="24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== 3: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break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71240" y="3901608"/>
            <a:ext cx="428185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538135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400" dirty="0" err="1">
                <a:solidFill>
                  <a:srgbClr val="538135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538135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 range(1, 6, 1)</a:t>
            </a:r>
            <a:r>
              <a:rPr lang="en-US" sz="2400" dirty="0">
                <a:solidFill>
                  <a:srgbClr val="8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if </a:t>
            </a:r>
            <a:r>
              <a:rPr lang="en-US" sz="24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== 3: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continue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4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838" y="1032814"/>
            <a:ext cx="10515600" cy="545590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Бёма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Якопини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структурного программирования;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управляющие конструкции;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и функции;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ветвлений;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циклов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14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Бёма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Якопини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088" y="1037263"/>
            <a:ext cx="1875663" cy="2016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165372" y="3231515"/>
            <a:ext cx="191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Коррадо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Бём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183" y="6023100"/>
            <a:ext cx="1171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Bohm,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Giuseppe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Jacopini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(May 1966). «Flow Diagrams, Turing Machines and Languages with Only Two Formation Rules». Communications of the ACM 9 (5): 366–371. DOI:10.1145/355592.365646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314" y="921889"/>
            <a:ext cx="97567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Бёма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Якопини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любой исполняемый алгоритм может быть преобразован к структурированному виду, то есть такому виду, когда ход его выполнения определяется только при помощи трех структур управления: последовательной, ветвлений и повторов (циклов)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5313" y="3301968"/>
            <a:ext cx="117567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– обозначается: f THEN g,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ветвление – обозначается: IF p THEN f ELSE g,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– обозначается: WHILE p DO f,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f, g – блок-схемы с одним входом и одним выходом, р – условие,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IF, ELSE, WHILE, DO – ключевые слова.</a:t>
            </a:r>
          </a:p>
        </p:txBody>
      </p:sp>
    </p:spTree>
    <p:extLst>
      <p:ext uri="{BB962C8B-B14F-4D97-AF65-F5344CB8AC3E}">
        <p14:creationId xmlns:p14="http://schemas.microsoft.com/office/powerpoint/2010/main" val="55123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407" y="980341"/>
            <a:ext cx="87996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отказаться от использования оператора безусловного перехода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2.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Любая программа строится из трех базовых управляющих конструкций: последовательность, ветвление, цикл.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402" y="4047588"/>
            <a:ext cx="11701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однократное выполнение операций в том порядке, в котором они записаны в тексте программы.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Ветвление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однократное выполнение одной из двух или более операций, в зависимости от выполнения заданного условия.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многократное исполнение одной и той же операции до тех пор, пока выполняется заданное условие (условие продолжения цикла).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813" y="923192"/>
            <a:ext cx="1968474" cy="2624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901112" y="3547823"/>
            <a:ext cx="321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Эдсгер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Дейкстра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944C716-688D-444C-9E7B-195DAA0B9C9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2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структурного программирования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71818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Управляющие конструкции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C21E193-B429-BF4A-9EE8-BF77B4D02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" y="0"/>
            <a:ext cx="1209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8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934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структурного программирования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215" y="1143000"/>
            <a:ext cx="80390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3.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программе базовые управляющие конструкции могут быть вложены друг в друга произвольным образом. Никаких других средств управления последовательностью выполнения операций не предусматривается.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215" y="3951877"/>
            <a:ext cx="91711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Вложенный цикл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цикл, входящий в тело другого цикла.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вложенный цикл по отношению к циклу, в тело которого он вложен, будет называться внутренним циклом.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цикл, в теле которого существует вложенный цикл, будет называться внешним циклом.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уровней вложенности не ограничено.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8EC80-6DF7-C542-BDE7-D1A59FFC9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913794"/>
            <a:ext cx="3902499" cy="39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6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353" y="1143000"/>
            <a:ext cx="110724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4.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Повторяющиеся фрагменты программы можно оформить в виде подпрограмм (процедур и функций). Таким же образом (в виде подпрограмм) можно оформить логически целостные фрагменты программы, даже если они не повторяются.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353" y="3424371"/>
            <a:ext cx="117289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подпрограмма специального вида, которая, кроме получения параметров, выполнения действий и передачи результатов работы через параметры имеет еще одну особенность – она всегда должна возвращать результат.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независимая именованная часть программы, которую после однократного описания можно многократно вызвать по имени из последующих частей программы для выполнения определенных действий.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6A1BFB-192F-3343-BE18-033B72E1C64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2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структурного программирования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11922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2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структурного программирования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353" y="852856"/>
            <a:ext cx="11517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5.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логически законченную группу инструкций следует оформить как блок.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353" y="1763003"/>
            <a:ext cx="11597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логически сгруппированная часть исходного кода.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462" y="2282010"/>
            <a:ext cx="57955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блоку происходит как к единой конструкции;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применяются для ограничения области видимости;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могут быть пустыми или вложенными один в другой;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блока выделяются разными конструкциями;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являются основой структурного программирования.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55427"/>
              </p:ext>
            </p:extLst>
          </p:nvPr>
        </p:nvGraphicFramePr>
        <p:xfrm>
          <a:off x="5794132" y="2315017"/>
          <a:ext cx="6397868" cy="4577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9835">
                  <a:extLst>
                    <a:ext uri="{9D8B030D-6E8A-4147-A177-3AD203B41FA5}">
                      <a16:colId xmlns:a16="http://schemas.microsoft.com/office/drawing/2014/main" val="1717948553"/>
                    </a:ext>
                  </a:extLst>
                </a:gridCol>
                <a:gridCol w="2152813">
                  <a:extLst>
                    <a:ext uri="{9D8B030D-6E8A-4147-A177-3AD203B41FA5}">
                      <a16:colId xmlns:a16="http://schemas.microsoft.com/office/drawing/2014/main" val="1885640896"/>
                    </a:ext>
                  </a:extLst>
                </a:gridCol>
                <a:gridCol w="1975220">
                  <a:extLst>
                    <a:ext uri="{9D8B030D-6E8A-4147-A177-3AD203B41FA5}">
                      <a16:colId xmlns:a16="http://schemas.microsoft.com/office/drawing/2014/main" val="44224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PascalABC.NET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 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71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var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n,s:integer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begin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n := 0;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s := 0;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while s &lt;= 9 do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begin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s := s + 3;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n := n + 2;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end;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write(n)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end. 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#include &lt;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stdio.h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void main()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n,s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n = 0;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s = 0;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while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(s &lt;= 9)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{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s = s + 3;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n = n + 2;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}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print(“%d)”,n);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}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0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 = 0</a:t>
                      </a:r>
                    </a:p>
                    <a:p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while s &lt;= 9: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s = s + 3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n = n + 2</a:t>
                      </a:r>
                    </a:p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print(n)</a:t>
                      </a:r>
                      <a:endParaRPr lang="ru-RU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5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83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структурного программирования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303" y="1408470"/>
            <a:ext cx="3110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6.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перечисленные конструкции должны иметь один вход и один выход.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303" y="5620054"/>
            <a:ext cx="11667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 указывает на вход, зеленый на выход;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условий выход будет один из двух, отмеченных в блок-схеме.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58C04F2-363A-2040-B510-DC7A7044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79" y="739328"/>
            <a:ext cx="8874065" cy="50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61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1480</Words>
  <Application>Microsoft Macintosh PowerPoint</Application>
  <PresentationFormat>Widescreen</PresentationFormat>
  <Paragraphs>227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Consolas</vt:lpstr>
      <vt:lpstr>Times New Roman</vt:lpstr>
      <vt:lpstr>Тема Office</vt:lpstr>
      <vt:lpstr>Лекция 3 Структурное программирование</vt:lpstr>
      <vt:lpstr>Структура занятия</vt:lpstr>
      <vt:lpstr>Теорема Бёма – Якопини</vt:lpstr>
      <vt:lpstr>PowerPoint Presentation</vt:lpstr>
      <vt:lpstr>Управляющие конструкции</vt:lpstr>
      <vt:lpstr>Принципы структурного программирования</vt:lpstr>
      <vt:lpstr>PowerPoint Presentation</vt:lpstr>
      <vt:lpstr>Принципы структурного программирования</vt:lpstr>
      <vt:lpstr>Принципы структурного программирования</vt:lpstr>
      <vt:lpstr>Принципы структурного программирования</vt:lpstr>
      <vt:lpstr>Варианты ветвлений</vt:lpstr>
      <vt:lpstr>Варианты ветвлений (реализация)</vt:lpstr>
      <vt:lpstr>Варианты циклов. Цикл с предусловием (while)</vt:lpstr>
      <vt:lpstr>Варианты циклов. Циклы с постусловием</vt:lpstr>
      <vt:lpstr>Варианты циклов. Цикл со счетчиком (for)</vt:lpstr>
      <vt:lpstr>Пропуск итерации и досрочный выход из цикла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Артем Голубничий</cp:lastModifiedBy>
  <cp:revision>134</cp:revision>
  <dcterms:created xsi:type="dcterms:W3CDTF">2018-01-13T09:33:30Z</dcterms:created>
  <dcterms:modified xsi:type="dcterms:W3CDTF">2019-09-05T02:37:31Z</dcterms:modified>
</cp:coreProperties>
</file>