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0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0861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rtem@golubnichij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winfx/2009/xaml" TargetMode="External"/><Relationship Id="rId2" Type="http://schemas.openxmlformats.org/officeDocument/2006/relationships/hyperlink" Target="http://xamarin.com/schemas/2014/for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2"/>
            <a:ext cx="12192000" cy="234476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в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Xamarin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свойства (позиционирование элементов, работа с цветом, стилизация текста)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07194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.ru/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мобильных устройств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3307"/>
            <a:ext cx="3024554" cy="1637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56232" y="5320172"/>
            <a:ext cx="4835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ст.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препод</a:t>
            </a:r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. каф.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ПОВТиАС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Голубничий Артем Александрович</a:t>
            </a:r>
          </a:p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artem@golubnichij.ru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262" y="6356350"/>
            <a:ext cx="236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Абакан,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610278"/>
            <a:ext cx="8483278" cy="998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Label header = new Label() { Text = "</a:t>
            </a:r>
            <a:r>
              <a:rPr lang="ru-RU" sz="1800" dirty="0">
                <a:latin typeface="Consolas" panose="020B0609020204030204" pitchFamily="49" charset="0"/>
                <a:cs typeface="Consolas" panose="020B0609020204030204" pitchFamily="49" charset="0"/>
              </a:rPr>
              <a:t>Привет из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Xamarin Forms" };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header.BackgroundColor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Color(0.9, 0.9, 0.8); //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rgb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цветом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D72199-5964-B74E-9598-4A1490D1B8DE}"/>
              </a:ext>
            </a:extLst>
          </p:cNvPr>
          <p:cNvSpPr/>
          <p:nvPr/>
        </p:nvSpPr>
        <p:spPr>
          <a:xfrm>
            <a:off x="196287" y="1410092"/>
            <a:ext cx="116793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установки цвета мы можем использовать ряд статических методов: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Color.FromHex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hex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объект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созданный по переданному в качестве параметра шестнадцатеричному значению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Color.FromRgb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объект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которого также устанавливаются компоненты красного, зеленого и синего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Color.FromRgb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аналогичен предыдущей версии метода, только теперь компоненты красного, зеленого и синего имеют значения от 0 до 255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Color.FromRgba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добавляет параметр прозрачности со значением от 0.0 (полностью прозрачный) до 1.0 (не прозрачный)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Color.FromRgba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добавляет параметр прозрачности со значением от 0 (полностью прозрачный) до 255 (не прозрачный)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Color.FromHsla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последовательно параметры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тон цвета),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saturation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насыщенность),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luminosity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яркость) и прозрачность.</a:t>
            </a:r>
          </a:p>
        </p:txBody>
      </p:sp>
    </p:spTree>
    <p:extLst>
      <p:ext uri="{BB962C8B-B14F-4D97-AF65-F5344CB8AC3E}">
        <p14:creationId xmlns:p14="http://schemas.microsoft.com/office/powerpoint/2010/main" val="119191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D72199-5964-B74E-9598-4A1490D1B8DE}"/>
              </a:ext>
            </a:extLst>
          </p:cNvPr>
          <p:cNvSpPr/>
          <p:nvPr/>
        </p:nvSpPr>
        <p:spPr>
          <a:xfrm>
            <a:off x="196287" y="657738"/>
            <a:ext cx="1167933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FontFamily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применяемое семейство шрифтов</a:t>
            </a:r>
          </a:p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FontSize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высоту шрифта</a:t>
            </a:r>
          </a:p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FontAttributes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дополнительные визуальные эффекты шрифта - выделение жирным или курсивом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установки семейства используемых шрифтов свойству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FontFamily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качестве значения передается название шрифта. Однако при установке шрифта надо учитывать, что данный шрифт должен поддерживаться на всех используемых платформах.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73269-A885-0C48-BC38-56B8BDD15E98}"/>
              </a:ext>
            </a:extLst>
          </p:cNvPr>
          <p:cNvSpPr/>
          <p:nvPr/>
        </p:nvSpPr>
        <p:spPr>
          <a:xfrm>
            <a:off x="196286" y="4474167"/>
            <a:ext cx="11157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" sz="2400" dirty="0">
                <a:solidFill>
                  <a:srgbClr val="000000"/>
                </a:solidFill>
                <a:latin typeface="Consolas" panose="020B0609020204030204" pitchFamily="49" charset="0"/>
              </a:rPr>
              <a:t>Label header = new Label() { Text = "Xamarin Forms in Arial" };</a:t>
            </a:r>
          </a:p>
          <a:p>
            <a:pPr fontAlgn="base"/>
            <a:r>
              <a:rPr lang="en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header.FontFamily</a:t>
            </a:r>
            <a:r>
              <a:rPr lang="en" sz="2400" dirty="0">
                <a:solidFill>
                  <a:srgbClr val="000000"/>
                </a:solidFill>
                <a:latin typeface="Consolas" panose="020B0609020204030204" pitchFamily="49" charset="0"/>
              </a:rPr>
              <a:t> = "Arial";</a:t>
            </a:r>
            <a:endParaRPr lang="en" sz="2400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A0F113-59CF-C44A-858C-BE0264AE7C45}"/>
              </a:ext>
            </a:extLst>
          </p:cNvPr>
          <p:cNvSpPr/>
          <p:nvPr/>
        </p:nvSpPr>
        <p:spPr>
          <a:xfrm>
            <a:off x="196287" y="5553758"/>
            <a:ext cx="1003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Xamarin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Arial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FontFamily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Arial</a:t>
            </a:r>
            <a:r>
              <a:rPr 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" /&gt;</a:t>
            </a:r>
          </a:p>
        </p:txBody>
      </p:sp>
    </p:spTree>
    <p:extLst>
      <p:ext uri="{BB962C8B-B14F-4D97-AF65-F5344CB8AC3E}">
        <p14:creationId xmlns:p14="http://schemas.microsoft.com/office/powerpoint/2010/main" val="390751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D72199-5964-B74E-9598-4A1490D1B8DE}"/>
              </a:ext>
            </a:extLst>
          </p:cNvPr>
          <p:cNvSpPr/>
          <p:nvPr/>
        </p:nvSpPr>
        <p:spPr>
          <a:xfrm>
            <a:off x="196287" y="518839"/>
            <a:ext cx="11679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FontSize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73269-A885-0C48-BC38-56B8BDD15E98}"/>
              </a:ext>
            </a:extLst>
          </p:cNvPr>
          <p:cNvSpPr/>
          <p:nvPr/>
        </p:nvSpPr>
        <p:spPr>
          <a:xfrm>
            <a:off x="196287" y="1004835"/>
            <a:ext cx="111575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" sz="2200" dirty="0">
                <a:solidFill>
                  <a:srgbClr val="000000"/>
                </a:solidFill>
                <a:latin typeface="Consolas" panose="020B0609020204030204" pitchFamily="49" charset="0"/>
              </a:rPr>
              <a:t>Label header = new Label() { Text = "Xamarin Forms" };</a:t>
            </a:r>
          </a:p>
          <a:p>
            <a:pPr fontAlgn="base"/>
            <a:r>
              <a:rPr lang="en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header.FontSize</a:t>
            </a:r>
            <a:r>
              <a:rPr lang="en" sz="2200" dirty="0">
                <a:solidFill>
                  <a:srgbClr val="000000"/>
                </a:solidFill>
                <a:latin typeface="Consolas" panose="020B0609020204030204" pitchFamily="49" charset="0"/>
              </a:rPr>
              <a:t> = 26;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A0F113-59CF-C44A-858C-BE0264AE7C45}"/>
              </a:ext>
            </a:extLst>
          </p:cNvPr>
          <p:cNvSpPr/>
          <p:nvPr/>
        </p:nvSpPr>
        <p:spPr>
          <a:xfrm>
            <a:off x="196287" y="1866117"/>
            <a:ext cx="70262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200" dirty="0">
                <a:latin typeface="Consolas" panose="020B0609020204030204" pitchFamily="49" charset="0"/>
                <a:cs typeface="Consolas" panose="020B0609020204030204" pitchFamily="49" charset="0"/>
              </a:rPr>
              <a:t>&lt;Label Text="Xamarin Forms" </a:t>
            </a:r>
            <a:r>
              <a:rPr lang="en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FontSize</a:t>
            </a:r>
            <a:r>
              <a:rPr lang="en" sz="2200" dirty="0">
                <a:latin typeface="Consolas" panose="020B0609020204030204" pitchFamily="49" charset="0"/>
                <a:cs typeface="Consolas" panose="020B0609020204030204" pitchFamily="49" charset="0"/>
              </a:rPr>
              <a:t>="26" /&gt;</a:t>
            </a:r>
            <a:endParaRPr lang="ru-RU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5A815-C2D8-0543-8C44-E69B55982681}"/>
              </a:ext>
            </a:extLst>
          </p:cNvPr>
          <p:cNvSpPr/>
          <p:nvPr/>
        </p:nvSpPr>
        <p:spPr>
          <a:xfrm>
            <a:off x="196287" y="2297895"/>
            <a:ext cx="1167933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 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определен метод 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GetNamedSize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Этот метод в качестве первого параметра требует одну из констант из перечисления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NamedSize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второго параметра передается тип элемента, для которого устанавливается шрифт: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FEA3CC-891A-8B49-A2DD-628C5053D377}"/>
              </a:ext>
            </a:extLst>
          </p:cNvPr>
          <p:cNvSpPr/>
          <p:nvPr/>
        </p:nvSpPr>
        <p:spPr>
          <a:xfrm>
            <a:off x="196286" y="4640335"/>
            <a:ext cx="118876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Label header = new Label() { Text = "</a:t>
            </a:r>
            <a:r>
              <a:rPr lang="ru-RU" sz="2200" dirty="0">
                <a:solidFill>
                  <a:srgbClr val="000000"/>
                </a:solidFill>
                <a:latin typeface="Consolas" panose="020B0609020204030204" pitchFamily="49" charset="0"/>
              </a:rPr>
              <a:t>Привет из 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Xamarin Forms" };</a:t>
            </a:r>
          </a:p>
          <a:p>
            <a:pPr fontAlgn="base"/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this.Content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header;</a:t>
            </a:r>
          </a:p>
          <a:p>
            <a:pPr fontAlgn="base"/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header.FontSize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Device.GetNamedSize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NamedSize.Large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typeof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(Label));</a:t>
            </a:r>
            <a:endParaRPr lang="en-US" sz="2200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66D7F2-D5D1-9447-AE9E-064955018FCF}"/>
              </a:ext>
            </a:extLst>
          </p:cNvPr>
          <p:cNvSpPr/>
          <p:nvPr/>
        </p:nvSpPr>
        <p:spPr>
          <a:xfrm>
            <a:off x="196286" y="6044787"/>
            <a:ext cx="74927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Xamarin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FontSize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Large</a:t>
            </a:r>
            <a:r>
              <a:rPr lang="ru-RU" sz="2200" dirty="0">
                <a:latin typeface="Consolas" panose="020B0609020204030204" pitchFamily="49" charset="0"/>
                <a:cs typeface="Consolas" panose="020B0609020204030204" pitchFamily="49" charset="0"/>
              </a:rPr>
              <a:t>" /&gt;</a:t>
            </a:r>
          </a:p>
        </p:txBody>
      </p:sp>
    </p:spTree>
    <p:extLst>
      <p:ext uri="{BB962C8B-B14F-4D97-AF65-F5344CB8AC3E}">
        <p14:creationId xmlns:p14="http://schemas.microsoft.com/office/powerpoint/2010/main" val="57455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D72199-5964-B74E-9598-4A1490D1B8DE}"/>
              </a:ext>
            </a:extLst>
          </p:cNvPr>
          <p:cNvSpPr/>
          <p:nvPr/>
        </p:nvSpPr>
        <p:spPr>
          <a:xfrm>
            <a:off x="196287" y="518839"/>
            <a:ext cx="11679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FontAttributes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673269-A885-0C48-BC38-56B8BDD15E98}"/>
              </a:ext>
            </a:extLst>
          </p:cNvPr>
          <p:cNvSpPr/>
          <p:nvPr/>
        </p:nvSpPr>
        <p:spPr>
          <a:xfrm>
            <a:off x="196287" y="3099850"/>
            <a:ext cx="111575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Label header = new Label() { Text = "</a:t>
            </a:r>
            <a:r>
              <a:rPr lang="ru-RU" sz="2200" dirty="0">
                <a:solidFill>
                  <a:srgbClr val="000000"/>
                </a:solidFill>
                <a:latin typeface="Consolas" panose="020B0609020204030204" pitchFamily="49" charset="0"/>
              </a:rPr>
              <a:t>Привет из 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Xamarin Forms" };</a:t>
            </a:r>
          </a:p>
          <a:p>
            <a:pPr fontAlgn="base"/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header.FontAttributes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FontAttributes.Bold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A0F113-59CF-C44A-858C-BE0264AE7C45}"/>
              </a:ext>
            </a:extLst>
          </p:cNvPr>
          <p:cNvSpPr/>
          <p:nvPr/>
        </p:nvSpPr>
        <p:spPr>
          <a:xfrm>
            <a:off x="196287" y="3961132"/>
            <a:ext cx="84257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&lt;Label </a:t>
            </a:r>
            <a:r>
              <a:rPr lang="fr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fr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Xaml</a:t>
            </a:r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в</a:t>
            </a:r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Xamarin</a:t>
            </a:r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fr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FontAttributes</a:t>
            </a:r>
            <a:r>
              <a:rPr lang="fr" sz="2200" dirty="0">
                <a:latin typeface="Consolas" panose="020B0609020204030204" pitchFamily="49" charset="0"/>
                <a:cs typeface="Consolas" panose="020B0609020204030204" pitchFamily="49" charset="0"/>
              </a:rPr>
              <a:t>="Bold" /&gt;</a:t>
            </a:r>
            <a:endParaRPr lang="ru-RU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5A815-C2D8-0543-8C44-E69B55982681}"/>
              </a:ext>
            </a:extLst>
          </p:cNvPr>
          <p:cNvSpPr/>
          <p:nvPr/>
        </p:nvSpPr>
        <p:spPr>
          <a:xfrm>
            <a:off x="196287" y="1198299"/>
            <a:ext cx="11679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FontAttributes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выделить текст жирным или курсивом. Для этого он принимает значение из перечисления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FontAttributes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выделение жирным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Italic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выделение курсивом</a:t>
            </a:r>
          </a:p>
        </p:txBody>
      </p:sp>
    </p:spTree>
    <p:extLst>
      <p:ext uri="{BB962C8B-B14F-4D97-AF65-F5344CB8AC3E}">
        <p14:creationId xmlns:p14="http://schemas.microsoft.com/office/powerpoint/2010/main" val="143182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D72199-5964-B74E-9598-4A1490D1B8DE}"/>
              </a:ext>
            </a:extLst>
          </p:cNvPr>
          <p:cNvSpPr/>
          <p:nvPr/>
        </p:nvSpPr>
        <p:spPr>
          <a:xfrm>
            <a:off x="196287" y="518839"/>
            <a:ext cx="11679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Форматирование текста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5A815-C2D8-0543-8C44-E69B55982681}"/>
              </a:ext>
            </a:extLst>
          </p:cNvPr>
          <p:cNvSpPr/>
          <p:nvPr/>
        </p:nvSpPr>
        <p:spPr>
          <a:xfrm>
            <a:off x="196287" y="1198299"/>
            <a:ext cx="118761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устанавливать простой текст, который мы можем стилизовать с помощью ранее рассмотренных свойств. Однако текст с каким-то более сложным форматированием так не задать. И для этого в элементе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определено вспомогательное свойство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FormattedText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допускает сложное форматирование.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FormattedText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хранят не просто строку текста, а объект типа 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FormattedString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инкапсулирует объекты типа 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Каждый объект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раз и представляет кусок некоторым образом стилизованного текста. Для стилизации объекта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применяются все те же свойства: </a:t>
            </a: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FontFamily</a:t>
            </a: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FontSize</a:t>
            </a: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FontAttributes</a:t>
            </a: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ForegroundColor</a:t>
            </a: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BackgroundColor</a:t>
            </a:r>
            <a:endParaRPr lang="e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0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AB88C9-529C-AE4F-8E79-0B0A4007964F}"/>
              </a:ext>
            </a:extLst>
          </p:cNvPr>
          <p:cNvSpPr/>
          <p:nvPr/>
        </p:nvSpPr>
        <p:spPr>
          <a:xfrm>
            <a:off x="208344" y="491479"/>
            <a:ext cx="997737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public class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MainPage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ContentPage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public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MainPage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{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Label header = new Label();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this.Content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header;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new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formattedString.Spans.Add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(new Span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{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Text = "</a:t>
            </a:r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Сегодня ",</a:t>
            </a:r>
          </a:p>
          <a:p>
            <a:pPr fontAlgn="base"/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Device.GetNamedSize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NamedSize.Large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typeof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(Label))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});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formattedString.Spans.Add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(new Span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{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Text = "</a:t>
            </a:r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хорошая",</a:t>
            </a:r>
          </a:p>
          <a:p>
            <a:pPr fontAlgn="base"/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FontAttributes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FontAttributes.Bold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});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formattedString.Spans.Add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(new Span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{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Text = " </a:t>
            </a:r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погода!",</a:t>
            </a:r>
          </a:p>
          <a:p>
            <a:pPr fontAlgn="base"/>
            <a:r>
              <a:rPr lang="ru-RU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ForegroundColor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Color.Red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});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header.FormattedText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header.VerticalTextAlignment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TextAlignment.Center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header.HorizontalTextAlignment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TextAlignment.Center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89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Стилизация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AB88C9-529C-AE4F-8E79-0B0A4007964F}"/>
              </a:ext>
            </a:extLst>
          </p:cNvPr>
          <p:cNvSpPr/>
          <p:nvPr/>
        </p:nvSpPr>
        <p:spPr>
          <a:xfrm>
            <a:off x="208344" y="1185960"/>
            <a:ext cx="119836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&lt;Label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VerticalTextAlignment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="Center"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HorizontalTextAlignment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="Center"&gt;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&lt;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Label.FormattedText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  &lt;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&lt;Span Text="</a:t>
            </a:r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Сегодня "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FontSize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="Large" /&gt; 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&lt;Span Text="</a:t>
            </a:r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хорошая "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FontAttributes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="Bold" /&gt; 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&lt;Span Text="</a:t>
            </a:r>
            <a:r>
              <a:rPr lang="ru-RU" sz="2400" dirty="0">
                <a:solidFill>
                  <a:srgbClr val="000000"/>
                </a:solidFill>
                <a:latin typeface="Consolas" panose="020B0609020204030204" pitchFamily="49" charset="0"/>
              </a:rPr>
              <a:t>погода!"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ForegroundColor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="Red" /&gt;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  &lt;/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FormattedString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 &lt;/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Label.FormattedText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fontAlgn="base"/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&lt;/Label&gt;</a:t>
            </a:r>
          </a:p>
        </p:txBody>
      </p:sp>
    </p:spTree>
    <p:extLst>
      <p:ext uri="{BB962C8B-B14F-4D97-AF65-F5344CB8AC3E}">
        <p14:creationId xmlns:p14="http://schemas.microsoft.com/office/powerpoint/2010/main" val="307645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807052"/>
            <a:ext cx="8723454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Отступы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установки отступов у элементов применяются свойства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Свойство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 внешний отступ элемента от других элементов или контейнера. А свойство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Padding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устанавливает внутренние отступы - от внутреннего содержимого элемента до его границ. Оба этих свойства представляют структуру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Thickness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99431-C865-D54E-B849-7B3641E176E7}"/>
              </a:ext>
            </a:extLst>
          </p:cNvPr>
          <p:cNvSpPr/>
          <p:nvPr/>
        </p:nvSpPr>
        <p:spPr>
          <a:xfrm>
            <a:off x="69447" y="4280317"/>
            <a:ext cx="87234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&lt;?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xml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version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="1.0"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encoding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="utf-8" ?&gt;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ContentPage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xmlns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://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xamarin.com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schemas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/2014/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xmlns:x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://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schemas.microsoft.com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winfx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/2009/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xaml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x:Class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HelloApp.MainPage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&lt;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="60"&gt;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&lt;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="50"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HeightRequest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="100" /&gt;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&lt;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" 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="50"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HeightRequest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="100" /&gt;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   &lt;/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ContentPage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6C2247-CCF2-9F43-BE47-EA25348D5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901" y="683350"/>
            <a:ext cx="3429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99431-C865-D54E-B849-7B3641E176E7}"/>
              </a:ext>
            </a:extLst>
          </p:cNvPr>
          <p:cNvSpPr/>
          <p:nvPr/>
        </p:nvSpPr>
        <p:spPr>
          <a:xfrm>
            <a:off x="138895" y="1028343"/>
            <a:ext cx="107760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MainPage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ContentPage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public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MainPage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{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{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Padding = new Thickness(60),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Children = {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   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 Color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Color.Blue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Margin = new Thickness (50) },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   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 Color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Color.Red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Margin = new Thickness (50) }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}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};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Content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600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99431-C865-D54E-B849-7B3641E176E7}"/>
              </a:ext>
            </a:extLst>
          </p:cNvPr>
          <p:cNvSpPr/>
          <p:nvPr/>
        </p:nvSpPr>
        <p:spPr>
          <a:xfrm>
            <a:off x="138895" y="600077"/>
            <a:ext cx="10776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MainPage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ContentPage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public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MainPage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Padding = new Thickness(60),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Children = {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   new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 Color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Color.Blue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Margin = new Thickness (50) },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    new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BoxView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 Color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Color.Red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Margin = new Thickness (50) }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    }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};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    Content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stackLayout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98C966-A21E-1E47-9D94-5D72DA8FABF3}"/>
              </a:ext>
            </a:extLst>
          </p:cNvPr>
          <p:cNvSpPr/>
          <p:nvPr/>
        </p:nvSpPr>
        <p:spPr>
          <a:xfrm>
            <a:off x="138895" y="4332245"/>
            <a:ext cx="1077603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&lt;?xml version="1.0" encoding="utf-8" ?&gt;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ContentPage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xmlns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="</a:t>
            </a:r>
            <a:r>
              <a:rPr lang="en-US" sz="1600" u="sng" dirty="0">
                <a:solidFill>
                  <a:srgbClr val="DB003E"/>
                </a:solidFill>
                <a:latin typeface="Consolas" panose="020B0609020204030204" pitchFamily="49" charset="0"/>
                <a:hlinkClick r:id="rId2"/>
              </a:rPr>
              <a:t>http://xamarin.com/schemas/2014/forms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xmlns:x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="</a:t>
            </a:r>
            <a:r>
              <a:rPr lang="en-US" sz="1600" u="sng" dirty="0">
                <a:solidFill>
                  <a:srgbClr val="DB003E"/>
                </a:solidFill>
                <a:latin typeface="Consolas" panose="020B0609020204030204" pitchFamily="49" charset="0"/>
                <a:hlinkClick r:id="rId3"/>
              </a:rPr>
              <a:t>http://schemas.microsoft.com/winfx/2009/xaml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     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x:Class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="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HelloApp.MainPage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"&gt;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StackLayout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Padding="0,20,0,0"&gt;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BoxView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Color="Green" Margin="20" /&gt;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BoxView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Color="Blue" Margin="10, 15" /&gt;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BoxView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Color="Red" Margin="0, 20, 15, 5" /&gt;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  &lt;/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StackLayout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&lt;/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ContentPage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7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807051"/>
            <a:ext cx="11736728" cy="6050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горизонтали и вертикали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Элементы, используемые при создании интерфейса, наследуются от класса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определяет два свойства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HorizontalOptions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VerticalOptions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значения они принимают структуру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LayoutOptions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Данная структура имеет ряд свойств, которые хранят объекты опять 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LayoutOptions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21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807051"/>
            <a:ext cx="11736728" cy="6050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горизонтали и вертикали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выравнивание по левому краю (выравнивание по горизонтали) или по верху (выравнивание по вертикали)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элемент выравнивается по центру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выравнивание по правому краю (выравнивание по горизонтали) или по низу (выравнивание по вертикали)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элемент заполняет все пространство контейнера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StartAndExpand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аналогичен опции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применением растяжения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CenterAndExpand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аналогичен опции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применением растяжения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EndAndExpand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аналогичен опции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применением растяжения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FillAndExpand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аналогичен опции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применением растяжения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807052"/>
            <a:ext cx="8333771" cy="1276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Label header = new Label() { Text = "</a:t>
            </a:r>
            <a:r>
              <a:rPr lang="ru-RU" sz="1800" dirty="0">
                <a:latin typeface="Consolas" panose="020B0609020204030204" pitchFamily="49" charset="0"/>
                <a:cs typeface="Consolas" panose="020B0609020204030204" pitchFamily="49" charset="0"/>
              </a:rPr>
              <a:t>Привет из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Xamarin Forms" };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header.VerticalOptions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LayoutOptions.Center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header.HorizontalOptions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LayoutOptions.Center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Позиционирование элементов на странице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B482592-725A-FF4C-8E33-66C54FB18CA6}"/>
              </a:ext>
            </a:extLst>
          </p:cNvPr>
          <p:cNvSpPr txBox="1">
            <a:spLocks/>
          </p:cNvSpPr>
          <p:nvPr/>
        </p:nvSpPr>
        <p:spPr>
          <a:xfrm>
            <a:off x="127322" y="2084742"/>
            <a:ext cx="7280475" cy="1572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&lt;Label</a:t>
            </a:r>
            <a:r>
              <a:rPr lang="en-US" dirty="0"/>
              <a:t> </a:t>
            </a:r>
            <a:r>
              <a:rPr lang="en-US" sz="1800" dirty="0"/>
              <a:t>Text="</a:t>
            </a:r>
            <a:r>
              <a:rPr lang="ru-RU" sz="1800" dirty="0"/>
              <a:t>Привет из </a:t>
            </a:r>
            <a:r>
              <a:rPr lang="en-US" sz="1800" dirty="0"/>
              <a:t>Xamarin Forms"</a:t>
            </a:r>
            <a:r>
              <a:rPr lang="en-US" dirty="0"/>
              <a:t> </a:t>
            </a:r>
            <a:r>
              <a:rPr lang="en-US" sz="1800" dirty="0" err="1"/>
              <a:t>VerticalOptions</a:t>
            </a:r>
            <a:r>
              <a:rPr lang="en-US" sz="1800" dirty="0"/>
              <a:t>="Center"</a:t>
            </a:r>
            <a:r>
              <a:rPr lang="en-US" dirty="0"/>
              <a:t> </a:t>
            </a:r>
            <a:r>
              <a:rPr lang="en-US" sz="1800" dirty="0" err="1"/>
              <a:t>HorizontalOptions</a:t>
            </a:r>
            <a:r>
              <a:rPr lang="en-US" sz="1800" dirty="0"/>
              <a:t>="Center"</a:t>
            </a:r>
            <a:r>
              <a:rPr lang="en-US" dirty="0"/>
              <a:t> </a:t>
            </a:r>
            <a:r>
              <a:rPr lang="en-US" sz="1800" dirty="0"/>
              <a:t>/&gt;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28B18E-8643-5348-9C96-2F1B15F66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1094" y="807051"/>
            <a:ext cx="3402957" cy="60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1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807051"/>
            <a:ext cx="11563107" cy="1855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установку цвета фона и текста элементов отвечают свойства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BackgroundColor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TextColor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соответственно. В качестве значение они принимают структуру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цветом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BF8600-15E6-0846-BF32-B77F725EEF5B}"/>
              </a:ext>
            </a:extLst>
          </p:cNvPr>
          <p:cNvSpPr/>
          <p:nvPr/>
        </p:nvSpPr>
        <p:spPr>
          <a:xfrm>
            <a:off x="289367" y="2136339"/>
            <a:ext cx="8854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Label header = new Label() { Text = "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Привет из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Xamarin Forms" };</a:t>
            </a:r>
          </a:p>
          <a:p>
            <a:pPr fontAlgn="base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header.HorizontalTextAlignment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TextAlignment.Center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header.VerticalTextAlignment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TextAlignment.Center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header.BackgroundColor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Color.Teal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header.TextColor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Color.Red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941829-F3E8-104E-AE81-AA2C853E6964}"/>
              </a:ext>
            </a:extLst>
          </p:cNvPr>
          <p:cNvSpPr/>
          <p:nvPr/>
        </p:nvSpPr>
        <p:spPr>
          <a:xfrm>
            <a:off x="289366" y="4384843"/>
            <a:ext cx="83212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&lt;Label Text="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Привет из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Xamarin Forms"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HorizontalTextAlignment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="Center"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VerticalTextAlignment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="Center"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BackgroundColor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="Blue"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TextColor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="Yellow" /&gt;</a:t>
            </a:r>
            <a:endParaRPr lang="en-US" b="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2EFD5E-77E3-3645-A057-EB019E54F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433" y="1844675"/>
            <a:ext cx="2743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31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FA7FE-D8DE-E848-BF15-69473A33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2" y="807050"/>
            <a:ext cx="11898774" cy="6050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встроенных констант типа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Color.Red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также для установки цвета мы можем указать и другие значения, используя структуру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этого нам надо передать значение для одной из компонент красного, зеленого, синего цветов, смесь которых даст финальный цвет. Передаваемое значение имеет тип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должно находиться в диапазоне от 0.0 до 1.0.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передать эти значения, можно использовать один из конструкторов структуры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grayShade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устанавливает тон серого цвета</a:t>
            </a:r>
          </a:p>
          <a:p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устанавливает компоненты красного, зеленого и синего</a:t>
            </a:r>
          </a:p>
          <a:p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добавляет еще один параметр -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передает прозрачность и имеет значение от 0.0 (полностью прозрачный) до 1.0 (не прозрачный)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AC5A7-EAA1-2548-A945-798D9A368A73}"/>
              </a:ext>
            </a:extLst>
          </p:cNvPr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цветом</a:t>
            </a:r>
            <a:endParaRPr lang="ru-RU" sz="4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98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832</Words>
  <Application>Microsoft Macintosh PowerPoint</Application>
  <PresentationFormat>Widescreen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Times New Roman</vt:lpstr>
      <vt:lpstr>Тема Office</vt:lpstr>
      <vt:lpstr>Лекция 4  Элементы в Xamarin и их свойства (позиционирование элементов, работа с цветом, стилизация текста)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74</cp:revision>
  <dcterms:created xsi:type="dcterms:W3CDTF">2018-01-13T09:33:30Z</dcterms:created>
  <dcterms:modified xsi:type="dcterms:W3CDTF">2019-03-18T04:38:23Z</dcterms:modified>
</cp:coreProperties>
</file>