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256" r:id="rId2"/>
    <p:sldId id="258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12100" initials="m" lastIdx="1" clrIdx="0">
    <p:extLst>
      <p:ext uri="{19B8F6BF-5375-455C-9EA6-DF929625EA0E}">
        <p15:presenceInfo xmlns:p15="http://schemas.microsoft.com/office/powerpoint/2012/main" userId="microsoft1210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4681" autoAdjust="0"/>
  </p:normalViewPr>
  <p:slideViewPr>
    <p:cSldViewPr snapToGrid="0">
      <p:cViewPr varScale="1">
        <p:scale>
          <a:sx n="107" d="100"/>
          <a:sy n="107" d="100"/>
        </p:scale>
        <p:origin x="55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2EA2D-584B-4B4E-BF2D-66B0D1FE4316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439A7-345F-4259-9352-F94EDAD1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C8E-27E4-45C7-A245-43286C33A964}" type="datetime1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2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7F21-CF30-48B5-8A43-44E9A17C49FC}" type="datetime1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4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DA0-0EDC-40D4-99A6-3EA46A4A9DC7}" type="datetime1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53B2-F6E0-4E4D-867F-5F2DA9EEDB4F}" type="datetime1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3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AD8C-85F9-4246-A60C-627EA77AA8C8}" type="datetime1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6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18C3-2B4A-43CA-B2FD-A29CEFD85602}" type="datetime1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9DE5-07C8-4C0E-AB9F-3CF8B44D6863}" type="datetime1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7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95EB-78FF-4FFC-8C71-F81C999E493A}" type="datetime1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2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9A1-7B80-4C58-AFB8-7BFF93636C27}" type="datetime1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457-305C-4C54-B08C-CC039AC51FD1}" type="datetime1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3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4F0-7FE2-4087-ACB8-8846BE3EE286}" type="datetime1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6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12A2-9328-4857-9171-A8354D6DEFCD}" type="datetime1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0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tem@golubnichij.ru" TargetMode="External"/><Relationship Id="rId2" Type="http://schemas.openxmlformats.org/officeDocument/2006/relationships/hyperlink" Target="http://0861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2215663"/>
            <a:ext cx="12192000" cy="118556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и объекты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5254" y="304399"/>
            <a:ext cx="7542955" cy="106720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0861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на языках высокого уровня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" y="3875933"/>
            <a:ext cx="12192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Артем А. </a:t>
            </a:r>
            <a:r>
              <a:rPr lang="ru-RU" sz="2800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Голубничий</a:t>
            </a:r>
            <a:endParaRPr lang="en-US" sz="28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hlinkClick r:id="rId3"/>
              </a:rPr>
              <a:t>artem@golubnichij.ru</a:t>
            </a:r>
            <a:endParaRPr lang="ru-RU" sz="20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Кафедра программного обеспечения вычислительной техники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и автоматизированных систем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Хакасский государственный университет им. Н.Ф. Катанова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ocuments\MEGA\Материалы по предметам\Алгоритмы и СД\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9" y="249343"/>
            <a:ext cx="1673960" cy="16820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5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872"/>
            <a:ext cx="12192000" cy="818147"/>
          </a:xfrm>
        </p:spPr>
        <p:txBody>
          <a:bodyPr>
            <a:normAutofit/>
          </a:bodyPr>
          <a:lstStyle/>
          <a:p>
            <a:pPr algn="ctr" fontAlgn="base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System.Object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6A667-B9C9-614F-A35D-1302E5F951BD}"/>
              </a:ext>
            </a:extLst>
          </p:cNvPr>
          <p:cNvSpPr/>
          <p:nvPr/>
        </p:nvSpPr>
        <p:spPr>
          <a:xfrm>
            <a:off x="273133" y="798570"/>
            <a:ext cx="116021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ToString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 символьную строку, содержащую описание того объекта, для которого он вызывается. Кроме того, метод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ToString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вызывается при выводе содержимого объекта с помощью метода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WriteLine().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переопределяется во многих классах, что позволяет приспосабливать описание к конкретным типам объектов, создаваемых в этих классах.</a:t>
            </a: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Применяйте этот метод, когда нужно получить представление о содержимом объекта – возможно, в целях отладки. </a:t>
            </a: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нужно более сложное строковое представление, которое, например, принимает во внимание установленные предпочтения или местные стандарты, то понадобится реализовать интерфейс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IFormattable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05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872"/>
            <a:ext cx="12192000" cy="818147"/>
          </a:xfrm>
        </p:spPr>
        <p:txBody>
          <a:bodyPr>
            <a:normAutofit/>
          </a:bodyPr>
          <a:lstStyle/>
          <a:p>
            <a:pPr algn="ctr" fontAlgn="base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System.Object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6A667-B9C9-614F-A35D-1302E5F951BD}"/>
              </a:ext>
            </a:extLst>
          </p:cNvPr>
          <p:cNvSpPr/>
          <p:nvPr/>
        </p:nvSpPr>
        <p:spPr>
          <a:xfrm>
            <a:off x="273133" y="798570"/>
            <a:ext cx="116021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GetHashCode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используется, когда объект помещается в структуру данных, известную как карта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также называется хеш-таблицей или словарем. </a:t>
            </a: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классами, которые манипулируют этими структурами, чтобы определить, куда именно в структуру должен быть помещен объект. </a:t>
            </a: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намерены использовать свой класс как ключ словаря, то должны переопределить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GetHashCode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 можно использовать в любом алгоритме, где хеширование применяется в качестве средства доступа к хранимым объектам. Следует, однако, иметь в виду, что стандартная реализация метода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GetHashCode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пригодна на все случаи применения.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65326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872"/>
            <a:ext cx="12192000" cy="818147"/>
          </a:xfrm>
        </p:spPr>
        <p:txBody>
          <a:bodyPr>
            <a:normAutofit/>
          </a:bodyPr>
          <a:lstStyle/>
          <a:p>
            <a:pPr algn="ctr" fontAlgn="base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System.Object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6A667-B9C9-614F-A35D-1302E5F951BD}"/>
              </a:ext>
            </a:extLst>
          </p:cNvPr>
          <p:cNvSpPr/>
          <p:nvPr/>
        </p:nvSpPr>
        <p:spPr>
          <a:xfrm>
            <a:off x="273133" y="798570"/>
            <a:ext cx="116021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Equals()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ReferenceEquals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 метод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Equals (object)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определяет, ссылается ли вызывающий объект на тот же самый объект, что и объект, указываемый в качестве аргумента этого метода, т.е. он определяет, являются ли обе ссылки одинаковыми.</a:t>
            </a:r>
          </a:p>
          <a:p>
            <a:pPr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Equals (object)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 логическое значение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сравниваемые объекты одинаковы, в противном случае — логическое значение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быть также переопределен в создаваемых классах. Это позволяет выяснить, что же означает равенство объектов для создаваемого класса. Например, метод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Equals (object)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определить таким образом, чтобы в нем сравнивалось содержимое двух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245802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872"/>
            <a:ext cx="12192000" cy="818147"/>
          </a:xfrm>
        </p:spPr>
        <p:txBody>
          <a:bodyPr>
            <a:normAutofit/>
          </a:bodyPr>
          <a:lstStyle/>
          <a:p>
            <a:pPr algn="ctr" fontAlgn="base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System.Object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6A667-B9C9-614F-A35D-1302E5F951BD}"/>
              </a:ext>
            </a:extLst>
          </p:cNvPr>
          <p:cNvSpPr/>
          <p:nvPr/>
        </p:nvSpPr>
        <p:spPr>
          <a:xfrm>
            <a:off x="273133" y="798570"/>
            <a:ext cx="116021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Finalize()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этого метода 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соответствует деструкторам С++, и он вызывается при сборке мусора для очистки ресурсов, занятых ссылочным объектом. </a:t>
            </a:r>
          </a:p>
          <a:p>
            <a:pPr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Finalize()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ничего не делает и игнорируется сборщиком мусора. Обычно переопределять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Finalize()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необходимо, если объект владеет неуправляемыми ресурсами, которые нужно освободить при его уничтожении. Сборщик мусора не может сделать это напрямую, потому что он знает только об управляемых ресурсах, поэтому полагается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финализацию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определенную вами.</a:t>
            </a:r>
          </a:p>
        </p:txBody>
      </p:sp>
    </p:spTree>
    <p:extLst>
      <p:ext uri="{BB962C8B-B14F-4D97-AF65-F5344CB8AC3E}">
        <p14:creationId xmlns:p14="http://schemas.microsoft.com/office/powerpoint/2010/main" val="98806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872"/>
            <a:ext cx="12192000" cy="818147"/>
          </a:xfrm>
        </p:spPr>
        <p:txBody>
          <a:bodyPr>
            <a:normAutofit/>
          </a:bodyPr>
          <a:lstStyle/>
          <a:p>
            <a:pPr algn="ctr" fontAlgn="base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System.Object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6A667-B9C9-614F-A35D-1302E5F951BD}"/>
              </a:ext>
            </a:extLst>
          </p:cNvPr>
          <p:cNvSpPr/>
          <p:nvPr/>
        </p:nvSpPr>
        <p:spPr>
          <a:xfrm>
            <a:off x="273133" y="798570"/>
            <a:ext cx="11602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GetType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возвращает экземпляр класса, унаследованный от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System.Type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объект может предоставить большой объем информации о классе, членом которого является ваш объект, включая базовый тип, методы, свойства и т.п.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System.Type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представляет собой стартовую точку технологии рефлексии 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NET.</a:t>
            </a:r>
          </a:p>
        </p:txBody>
      </p:sp>
    </p:spTree>
    <p:extLst>
      <p:ext uri="{BB962C8B-B14F-4D97-AF65-F5344CB8AC3E}">
        <p14:creationId xmlns:p14="http://schemas.microsoft.com/office/powerpoint/2010/main" val="309182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872"/>
            <a:ext cx="12192000" cy="818147"/>
          </a:xfrm>
        </p:spPr>
        <p:txBody>
          <a:bodyPr>
            <a:normAutofit/>
          </a:bodyPr>
          <a:lstStyle/>
          <a:p>
            <a:pPr algn="ctr" fontAlgn="base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System.Object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6A667-B9C9-614F-A35D-1302E5F951BD}"/>
              </a:ext>
            </a:extLst>
          </p:cNvPr>
          <p:cNvSpPr/>
          <p:nvPr/>
        </p:nvSpPr>
        <p:spPr>
          <a:xfrm>
            <a:off x="273133" y="798570"/>
            <a:ext cx="116021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Clone()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создает копию объекта и возвращает ссылку на эту копию (а в случае типа значения –  ссылку на упаковку). </a:t>
            </a:r>
          </a:p>
          <a:p>
            <a:pPr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неглубокое копирование, т.е. копируются все типы значений в классе. Если же класс включает в себя члены ссылочных типов, то копируются только ссылки, а не объекты, на которые они указывают. </a:t>
            </a:r>
          </a:p>
          <a:p>
            <a:pPr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является защищенным, а потому не может вызываться для копирования внешних объектов.</a:t>
            </a:r>
          </a:p>
          <a:p>
            <a:pPr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тому же он не виртуальный, а потому переопределять его реализацию нельзя.</a:t>
            </a:r>
          </a:p>
        </p:txBody>
      </p:sp>
    </p:spTree>
    <p:extLst>
      <p:ext uri="{BB962C8B-B14F-4D97-AF65-F5344CB8AC3E}">
        <p14:creationId xmlns:p14="http://schemas.microsoft.com/office/powerpoint/2010/main" val="364122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47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675" y="1264721"/>
            <a:ext cx="11534272" cy="5456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 шаблон, по которому определяется форма объекта. В нем указываются данные и код, который будет оперировать этими данными.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представляет собой ряд схематических описаний способа построения объекта.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является логической абстракцией (физическое представление класса появится в оперативной памяти лишь после того, как будет создан объект этого класса)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и структуры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шаблоны, по которым можно создавать объекты. Каждый объект содержит данные и методы, манипулирующие этими данными.</a:t>
            </a:r>
          </a:p>
        </p:txBody>
      </p:sp>
    </p:spTree>
    <p:extLst>
      <p:ext uri="{BB962C8B-B14F-4D97-AF65-F5344CB8AC3E}">
        <p14:creationId xmlns:p14="http://schemas.microsoft.com/office/powerpoint/2010/main" val="182425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18147"/>
          </a:xfrm>
        </p:spPr>
        <p:txBody>
          <a:bodyPr>
            <a:normAutofit/>
          </a:bodyPr>
          <a:lstStyle/>
          <a:p>
            <a:pPr algn="ctr" fontAlgn="base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форма определения класса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988AC-3902-8742-A0CE-A35C7C07B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921" y="950026"/>
            <a:ext cx="4215740" cy="59079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74A0C0-B93D-5547-8E6F-434FBB897239}"/>
              </a:ext>
            </a:extLst>
          </p:cNvPr>
          <p:cNvSpPr/>
          <p:nvPr/>
        </p:nvSpPr>
        <p:spPr>
          <a:xfrm>
            <a:off x="114795" y="107156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класса объявляются данные, которые он содержит, а также код, оперирующий этими данными.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содержатся в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членах данных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определяемых классом, а код – в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функциях-членах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несколько разновидностей членов данных и функций-членов</a:t>
            </a:r>
            <a:endParaRPr lang="ru-RU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9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18147"/>
          </a:xfrm>
        </p:spPr>
        <p:txBody>
          <a:bodyPr>
            <a:normAutofit/>
          </a:bodyPr>
          <a:lstStyle/>
          <a:p>
            <a:pPr algn="ctr" fontAlgn="base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Данные-члены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4A0C0-B93D-5547-8E6F-434FBB897239}"/>
              </a:ext>
            </a:extLst>
          </p:cNvPr>
          <p:cNvSpPr/>
          <p:nvPr/>
        </p:nvSpPr>
        <p:spPr>
          <a:xfrm>
            <a:off x="114795" y="857814"/>
            <a:ext cx="1161802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Данные-члены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те члены, которые содержат данные класса — поля, константы, события. Данные-члены могут быть статическими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static).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класса является членом экземпляра, если только он не объявлен явно как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любые переменные, ассоциированные с классом.</a:t>
            </a:r>
          </a:p>
          <a:p>
            <a:pPr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 ассоциированы с классом тем же способом, что и переменные. Константа объявляется с помощью ключевого слова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она объявлена как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 этом случае становится доступной извне класса.</a:t>
            </a:r>
          </a:p>
          <a:p>
            <a:pPr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члены класса, позволяющие объекту уведомлять вызывающий код о том, что случилось нечто достойное упоминания, например, изменение свойства класса либо некоторое взаимодействие с пользователем. Клиент может иметь код, известный как обработчик событий, реагирующий на них.</a:t>
            </a:r>
          </a:p>
        </p:txBody>
      </p:sp>
    </p:spTree>
    <p:extLst>
      <p:ext uri="{BB962C8B-B14F-4D97-AF65-F5344CB8AC3E}">
        <p14:creationId xmlns:p14="http://schemas.microsoft.com/office/powerpoint/2010/main" val="122443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18147"/>
          </a:xfrm>
        </p:spPr>
        <p:txBody>
          <a:bodyPr>
            <a:normAutofit/>
          </a:bodyPr>
          <a:lstStyle/>
          <a:p>
            <a:pPr algn="ctr" fontAlgn="base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Функции-члены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4A0C0-B93D-5547-8E6F-434FBB897239}"/>
              </a:ext>
            </a:extLst>
          </p:cNvPr>
          <p:cNvSpPr/>
          <p:nvPr/>
        </p:nvSpPr>
        <p:spPr>
          <a:xfrm>
            <a:off x="114795" y="857814"/>
            <a:ext cx="11618026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Функции-члены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члены, которые обеспечивают некоторую функциональность для манипулирования данными класса. Они включают методы, свойства, конструкторы,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финализаторы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операции и индексаторы.</a:t>
            </a: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функции, ассоциированные с определенным классом. Как и данные-члены, по умолчанию они являются членами экземпляра. Они могут быть объявлены статическими с помощью модификатора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static.</a:t>
            </a:r>
          </a:p>
          <a:p>
            <a:pPr algn="just" fontAlgn="base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наборы функций, которые могут быть доступны клиенту таким же способом, как общедоступные поля класса. 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специальный синтаксис для реализации чтения и записи свойств для классов, поэтому писать собственные методы с именами, начинающимися на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понадобится.</a:t>
            </a:r>
          </a:p>
        </p:txBody>
      </p:sp>
    </p:spTree>
    <p:extLst>
      <p:ext uri="{BB962C8B-B14F-4D97-AF65-F5344CB8AC3E}">
        <p14:creationId xmlns:p14="http://schemas.microsoft.com/office/powerpoint/2010/main" val="336435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18147"/>
          </a:xfrm>
        </p:spPr>
        <p:txBody>
          <a:bodyPr>
            <a:normAutofit/>
          </a:bodyPr>
          <a:lstStyle/>
          <a:p>
            <a:pPr algn="ctr" fontAlgn="base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Функции-члены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4A0C0-B93D-5547-8E6F-434FBB897239}"/>
              </a:ext>
            </a:extLst>
          </p:cNvPr>
          <p:cNvSpPr/>
          <p:nvPr/>
        </p:nvSpPr>
        <p:spPr>
          <a:xfrm>
            <a:off x="114795" y="762814"/>
            <a:ext cx="11618026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constructor)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специальные функции, вызываемые автоматически при инициализации объекта. Их имена совпадают с именами классов, которым они принадлежат, и они не имеют типа возврата. Конструкторы полезны для инициализации полей класса.</a:t>
            </a: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Финализаторы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finalizer)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вызываются, когда среда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CLR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определяет, что объект больше не нужен. Они имеют то же имя, что и класс, но с предшествующим символом тильды.</a:t>
            </a: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простейшие действия вроде + или -. Когда вы складываете два целых числа, то, строго говоря, применяете операцию + к целым. Однако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указать, как существующие операции будут работать с пользовательскими классами (перегрузка операции).</a:t>
            </a: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Индексаторы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indexer)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индексировать объекты таким же способом, как массив или коллекцию.</a:t>
            </a:r>
          </a:p>
        </p:txBody>
      </p:sp>
    </p:spTree>
    <p:extLst>
      <p:ext uri="{BB962C8B-B14F-4D97-AF65-F5344CB8AC3E}">
        <p14:creationId xmlns:p14="http://schemas.microsoft.com/office/powerpoint/2010/main" val="276295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B975C0-3B2E-C342-A36F-E554EBC4EEAB}"/>
              </a:ext>
            </a:extLst>
          </p:cNvPr>
          <p:cNvSpPr/>
          <p:nvPr/>
        </p:nvSpPr>
        <p:spPr>
          <a:xfrm>
            <a:off x="0" y="0"/>
            <a:ext cx="12191999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имя_класса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 // Объявление переменных экземпляра.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доступ тип переменная1;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доступ тип переменная2;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//...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доступ тип переменная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N; </a:t>
            </a:r>
            <a:endParaRPr lang="ru-RU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Объявление методов.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доступ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возращаемый_тип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метод1 (параметры) {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	 // тело метода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}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доступ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возращаемый_тип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метод2 (параметры) {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	// тело метода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}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//. . .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доступ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возращаемый_тип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метод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N(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параметры) {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	// тело метода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	 } </a:t>
            </a: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222" y="320633"/>
            <a:ext cx="4021778" cy="818147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создания класса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B975C0-3B2E-C342-A36F-E554EBC4EEAB}"/>
              </a:ext>
            </a:extLst>
          </p:cNvPr>
          <p:cNvSpPr/>
          <p:nvPr/>
        </p:nvSpPr>
        <p:spPr>
          <a:xfrm>
            <a:off x="0" y="0"/>
            <a:ext cx="12191999" cy="6494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System;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namespace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ConsoleApplication1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i="1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i="1" dirty="0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ru-RU" sz="1600" i="1" dirty="0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Далее идут поля класса</a:t>
            </a:r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ru-RU" sz="1600" b="1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Name, Family,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Adress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Age; </a:t>
            </a:r>
            <a:r>
              <a:rPr lang="en-US" sz="1600" i="1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i="1" dirty="0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ru-RU" sz="1600" i="1" dirty="0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Далее метод, выводящий в консоль контактную информацию</a:t>
            </a:r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writeInConsoleInfo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name,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family,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adress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age) </a:t>
            </a:r>
          </a:p>
          <a:p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{</a:t>
            </a:r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Console.WriteLine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ru-RU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Имя: {0}\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ru-RU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Фамилия: {1}\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ru-RU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Местонахождение: {2}\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ru-RU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Возраст: {3}\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n"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name, family,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adress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age); } </a:t>
            </a:r>
          </a:p>
          <a:p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b="1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i="1" dirty="0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ru-RU" sz="1600" i="1" dirty="0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Далее создаем объект типа </a:t>
            </a:r>
            <a:r>
              <a:rPr lang="en-US" sz="1600" i="1" dirty="0" err="1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myInfo.Name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Alexandr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myInfo.Family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Erohin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myInfo.Adress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ViceCity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myInfo.Age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FFCD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26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i="1" dirty="0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ru-RU" sz="1600" i="1" dirty="0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Далее создадим новый экземпляр класса </a:t>
            </a:r>
            <a:r>
              <a:rPr lang="en-US" sz="1600" i="1" dirty="0" err="1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myGirlFriendInfo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93C7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myGirlFriendInfo.Name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"Elena"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myGirlFriendInfo.Family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Korneeva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myGirlFriendInfo.Adress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ViceCity</a:t>
            </a:r>
            <a:r>
              <a:rPr lang="en-US" sz="1600" dirty="0">
                <a:solidFill>
                  <a:srgbClr val="EC7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myGirlFriendInfo.Age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FFCD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i="1" dirty="0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ru-RU" sz="1600" i="1" dirty="0">
                <a:solidFill>
                  <a:srgbClr val="818E9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Далее выведем информацию в консоль</a:t>
            </a:r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myInfo.writeInConsoleInfo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myInfo.Name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myInfo.Family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myInfo.Adress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myInfo.Age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myGirlFriendInfo.writeInConsoleInfo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myGirlFriendInfo.Name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myGirlFriendInfo.Family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myGirlFriendInfo.Adress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myGirlFriendInfo.Age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ru-RU" sz="1600" dirty="0">
              <a:solidFill>
                <a:srgbClr val="E0E2E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err="1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Console.ReadLine</a:t>
            </a:r>
            <a:r>
              <a:rPr lang="en-US" sz="1600" dirty="0">
                <a:solidFill>
                  <a:srgbClr val="E0E2E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} } }</a:t>
            </a:r>
            <a:endParaRPr lang="ru-RU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222" y="320633"/>
            <a:ext cx="4021778" cy="818147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создания класса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4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872"/>
            <a:ext cx="12192000" cy="818147"/>
          </a:xfrm>
        </p:spPr>
        <p:txBody>
          <a:bodyPr>
            <a:normAutofit/>
          </a:bodyPr>
          <a:lstStyle/>
          <a:p>
            <a:pPr algn="ctr" fontAlgn="base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6A667-B9C9-614F-A35D-1302E5F951BD}"/>
              </a:ext>
            </a:extLst>
          </p:cNvPr>
          <p:cNvSpPr/>
          <p:nvPr/>
        </p:nvSpPr>
        <p:spPr>
          <a:xfrm>
            <a:off x="273133" y="798570"/>
            <a:ext cx="116021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специальный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неявно считается базовым классом для всех остальных классов и типов, включая и типы значений.</a:t>
            </a: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остальные типы являются производными от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ссылочного типа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ссылаться на объект любого другого типа.</a:t>
            </a: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типа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ссылаться на любой массив, поскольку 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массивы реализуются как объекты.</a:t>
            </a:r>
          </a:p>
          <a:p>
            <a:pPr algn="just" fontAlgn="base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C#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одним обозначением класса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System.Object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входящего в библиотеку классов для среды 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Framework.</a:t>
            </a:r>
          </a:p>
          <a:p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63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1007</Words>
  <Application>Microsoft Macintosh PowerPoint</Application>
  <PresentationFormat>Widescreen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Consolas</vt:lpstr>
      <vt:lpstr>Times New Roman</vt:lpstr>
      <vt:lpstr>Тема Office</vt:lpstr>
      <vt:lpstr>Класс и объекты</vt:lpstr>
      <vt:lpstr>Основные понятия</vt:lpstr>
      <vt:lpstr>Общая форма определения класса</vt:lpstr>
      <vt:lpstr>Данные-члены</vt:lpstr>
      <vt:lpstr>Функции-члены</vt:lpstr>
      <vt:lpstr>Функции-члены</vt:lpstr>
      <vt:lpstr>Шаблон создания класса</vt:lpstr>
      <vt:lpstr>Пример создания класса</vt:lpstr>
      <vt:lpstr>Класс Object</vt:lpstr>
      <vt:lpstr>Методы System.Object</vt:lpstr>
      <vt:lpstr>Методы System.Object</vt:lpstr>
      <vt:lpstr>Методы System.Object</vt:lpstr>
      <vt:lpstr>Методы System.Object</vt:lpstr>
      <vt:lpstr>Методы System.Object</vt:lpstr>
      <vt:lpstr>Методы System.Object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Microsoft Office User</cp:lastModifiedBy>
  <cp:revision>102</cp:revision>
  <dcterms:created xsi:type="dcterms:W3CDTF">2018-01-13T09:33:30Z</dcterms:created>
  <dcterms:modified xsi:type="dcterms:W3CDTF">2018-09-24T02:23:49Z</dcterms:modified>
</cp:coreProperties>
</file>