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7"/>
  </p:notesMasterIdLst>
  <p:sldIdLst>
    <p:sldId id="256" r:id="rId2"/>
    <p:sldId id="257" r:id="rId3"/>
    <p:sldId id="274" r:id="rId4"/>
    <p:sldId id="381" r:id="rId5"/>
    <p:sldId id="383" r:id="rId6"/>
    <p:sldId id="382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2" r:id="rId15"/>
    <p:sldId id="391" r:id="rId16"/>
    <p:sldId id="393" r:id="rId17"/>
    <p:sldId id="394" r:id="rId18"/>
    <p:sldId id="396" r:id="rId19"/>
    <p:sldId id="395" r:id="rId20"/>
    <p:sldId id="321" r:id="rId21"/>
    <p:sldId id="322" r:id="rId22"/>
    <p:sldId id="323" r:id="rId23"/>
    <p:sldId id="324" r:id="rId24"/>
    <p:sldId id="327" r:id="rId25"/>
    <p:sldId id="397" r:id="rId26"/>
    <p:sldId id="398" r:id="rId27"/>
    <p:sldId id="399" r:id="rId28"/>
    <p:sldId id="340" r:id="rId29"/>
    <p:sldId id="400" r:id="rId30"/>
    <p:sldId id="343" r:id="rId31"/>
    <p:sldId id="347" r:id="rId32"/>
    <p:sldId id="401" r:id="rId33"/>
    <p:sldId id="402" r:id="rId34"/>
    <p:sldId id="403" r:id="rId35"/>
    <p:sldId id="404" r:id="rId3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/>
    <p:restoredTop sz="86264"/>
  </p:normalViewPr>
  <p:slideViewPr>
    <p:cSldViewPr snapToGrid="0">
      <p:cViewPr varScale="1">
        <p:scale>
          <a:sx n="108" d="100"/>
          <a:sy n="108" d="100"/>
        </p:scale>
        <p:origin x="648" y="200"/>
      </p:cViewPr>
      <p:guideLst/>
    </p:cSldViewPr>
  </p:slideViewPr>
  <p:outlineViewPr>
    <p:cViewPr>
      <p:scale>
        <a:sx n="33" d="100"/>
        <a:sy n="33" d="100"/>
      </p:scale>
      <p:origin x="0" y="-107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02.10.2019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0861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rtem@golubnichij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2"/>
            <a:ext cx="12192000" cy="189913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 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Жадные алгоритмы: Задача о праздничной вечеринке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4" y="304399"/>
            <a:ext cx="7071945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0861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и структуры данных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13307"/>
            <a:ext cx="3024554" cy="16377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356232" y="5320172"/>
            <a:ext cx="4835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ст.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препод</a:t>
            </a:r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. каф. </a:t>
            </a:r>
            <a:r>
              <a:rPr lang="ru-RU" sz="2000" dirty="0" err="1">
                <a:latin typeface="Times New Roman" charset="0"/>
                <a:ea typeface="Times New Roman" charset="0"/>
                <a:cs typeface="Times New Roman" charset="0"/>
              </a:rPr>
              <a:t>ПОВТиАС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Голубничий Артем Александрович</a:t>
            </a:r>
          </a:p>
          <a:p>
            <a:r>
              <a:rPr lang="en-US" sz="2000" dirty="0"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artem@golubnichij.ru</a:t>
            </a:r>
            <a:endParaRPr lang="ru-RU" sz="2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5262" y="6356350"/>
            <a:ext cx="2361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charset="0"/>
                <a:ea typeface="Times New Roman" charset="0"/>
                <a:cs typeface="Times New Roman" charset="0"/>
              </a:rPr>
              <a:t>Абакан, 2019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4982D63-70B7-9F48-B7A0-FF681C9DF6B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93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3966FE-742E-4447-BC3B-497681A11F05}"/>
              </a:ext>
            </a:extLst>
          </p:cNvPr>
          <p:cNvSpPr/>
          <p:nvPr/>
        </p:nvSpPr>
        <p:spPr>
          <a:xfrm>
            <a:off x="534390" y="1093862"/>
            <a:ext cx="10379034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наивный алгоритм работает за время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50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минимум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1125899906842624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6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4982D63-70B7-9F48-B7A0-FF681C9DF6B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93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3966FE-742E-4447-BC3B-497681A11F05}"/>
              </a:ext>
            </a:extLst>
          </p:cNvPr>
          <p:cNvSpPr/>
          <p:nvPr/>
        </p:nvSpPr>
        <p:spPr>
          <a:xfrm>
            <a:off x="534390" y="1093862"/>
            <a:ext cx="10379034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наивный алгоритм работает за время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50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минимум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1125899906842624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можно значительно улучшить.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89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C620973E-1AF6-774E-A86D-E5F948E4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Покрытие точек отрезками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7">
            <a:extLst>
              <a:ext uri="{FF2B5EF4-FFF2-40B4-BE49-F238E27FC236}">
                <a16:creationId xmlns:a16="http://schemas.microsoft.com/office/drawing/2014/main" id="{F2F0557D-F14C-BB4D-AA5D-ED7E1EDD6F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955308"/>
              </p:ext>
            </p:extLst>
          </p:nvPr>
        </p:nvGraphicFramePr>
        <p:xfrm>
          <a:off x="826168" y="1797600"/>
          <a:ext cx="10811649" cy="1981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454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6795">
                  <a:extLst>
                    <a:ext uri="{9D8B030D-6E8A-4147-A177-3AD203B41FA5}">
                      <a16:colId xmlns:a16="http://schemas.microsoft.com/office/drawing/2014/main" val="183172250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Покрытие точек сегментами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b="0" baseline="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Вход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Множество из точек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...,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∈ 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Минимальное количество сегментов длинной не более чем 2, необходимое для покрытие всех точек.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664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3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B4D522F-0213-C445-9D6E-5D4AE59423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624484"/>
              </p:ext>
            </p:extLst>
          </p:nvPr>
        </p:nvGraphicFramePr>
        <p:xfrm>
          <a:off x="802417" y="1093862"/>
          <a:ext cx="10811649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81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3C4CC0-0AB9-D947-9970-F7B9FB27C4E2}"/>
              </a:ext>
            </a:extLst>
          </p:cNvPr>
          <p:cNvCxnSpPr/>
          <p:nvPr/>
        </p:nvCxnSpPr>
        <p:spPr>
          <a:xfrm>
            <a:off x="1781299" y="3745622"/>
            <a:ext cx="9060873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A42B0CD-AF6A-1F4A-8F98-5220012B1F29}"/>
              </a:ext>
            </a:extLst>
          </p:cNvPr>
          <p:cNvSpPr/>
          <p:nvPr/>
        </p:nvSpPr>
        <p:spPr>
          <a:xfrm>
            <a:off x="7428351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10C6DBE-A3AC-7843-9D9D-EDE125EB1E3F}"/>
              </a:ext>
            </a:extLst>
          </p:cNvPr>
          <p:cNvSpPr/>
          <p:nvPr/>
        </p:nvSpPr>
        <p:spPr>
          <a:xfrm>
            <a:off x="7128952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671EF85-980C-4D41-BCBB-433E660D6BD1}"/>
              </a:ext>
            </a:extLst>
          </p:cNvPr>
          <p:cNvSpPr/>
          <p:nvPr/>
        </p:nvSpPr>
        <p:spPr>
          <a:xfrm>
            <a:off x="6080921" y="365668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68AB8E5-E696-CB47-ABD6-8E283C67E94B}"/>
              </a:ext>
            </a:extLst>
          </p:cNvPr>
          <p:cNvSpPr/>
          <p:nvPr/>
        </p:nvSpPr>
        <p:spPr>
          <a:xfrm>
            <a:off x="5795739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47CF47-5274-F548-833E-DC57E50FD670}"/>
              </a:ext>
            </a:extLst>
          </p:cNvPr>
          <p:cNvSpPr/>
          <p:nvPr/>
        </p:nvSpPr>
        <p:spPr>
          <a:xfrm>
            <a:off x="4784945" y="366061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89E2128-2942-2446-AB08-FC832894D85A}"/>
              </a:ext>
            </a:extLst>
          </p:cNvPr>
          <p:cNvSpPr/>
          <p:nvPr/>
        </p:nvSpPr>
        <p:spPr>
          <a:xfrm>
            <a:off x="3847605" y="365759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0386F02-0BA1-AB43-B95B-6C0C4D5F396A}"/>
              </a:ext>
            </a:extLst>
          </p:cNvPr>
          <p:cNvSpPr/>
          <p:nvPr/>
        </p:nvSpPr>
        <p:spPr>
          <a:xfrm>
            <a:off x="3267694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6B7D64-039B-C741-BE0C-5ABCFEAF9E35}"/>
              </a:ext>
            </a:extLst>
          </p:cNvPr>
          <p:cNvSpPr/>
          <p:nvPr/>
        </p:nvSpPr>
        <p:spPr>
          <a:xfrm>
            <a:off x="4522885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14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B4D522F-0213-C445-9D6E-5D4AE59423DA}"/>
              </a:ext>
            </a:extLst>
          </p:cNvPr>
          <p:cNvGraphicFramePr>
            <a:graphicFrameLocks noGrp="1"/>
          </p:cNvGraphicFramePr>
          <p:nvPr/>
        </p:nvGraphicFramePr>
        <p:xfrm>
          <a:off x="802417" y="1093862"/>
          <a:ext cx="10811649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81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3C4CC0-0AB9-D947-9970-F7B9FB27C4E2}"/>
              </a:ext>
            </a:extLst>
          </p:cNvPr>
          <p:cNvCxnSpPr/>
          <p:nvPr/>
        </p:nvCxnSpPr>
        <p:spPr>
          <a:xfrm>
            <a:off x="1781299" y="3745622"/>
            <a:ext cx="9060873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A42B0CD-AF6A-1F4A-8F98-5220012B1F29}"/>
              </a:ext>
            </a:extLst>
          </p:cNvPr>
          <p:cNvSpPr/>
          <p:nvPr/>
        </p:nvSpPr>
        <p:spPr>
          <a:xfrm>
            <a:off x="7428351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10C6DBE-A3AC-7843-9D9D-EDE125EB1E3F}"/>
              </a:ext>
            </a:extLst>
          </p:cNvPr>
          <p:cNvSpPr/>
          <p:nvPr/>
        </p:nvSpPr>
        <p:spPr>
          <a:xfrm>
            <a:off x="7128952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671EF85-980C-4D41-BCBB-433E660D6BD1}"/>
              </a:ext>
            </a:extLst>
          </p:cNvPr>
          <p:cNvSpPr/>
          <p:nvPr/>
        </p:nvSpPr>
        <p:spPr>
          <a:xfrm>
            <a:off x="6080921" y="365668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68AB8E5-E696-CB47-ABD6-8E283C67E94B}"/>
              </a:ext>
            </a:extLst>
          </p:cNvPr>
          <p:cNvSpPr/>
          <p:nvPr/>
        </p:nvSpPr>
        <p:spPr>
          <a:xfrm>
            <a:off x="5795739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47CF47-5274-F548-833E-DC57E50FD670}"/>
              </a:ext>
            </a:extLst>
          </p:cNvPr>
          <p:cNvSpPr/>
          <p:nvPr/>
        </p:nvSpPr>
        <p:spPr>
          <a:xfrm>
            <a:off x="4784945" y="366061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89E2128-2942-2446-AB08-FC832894D85A}"/>
              </a:ext>
            </a:extLst>
          </p:cNvPr>
          <p:cNvSpPr/>
          <p:nvPr/>
        </p:nvSpPr>
        <p:spPr>
          <a:xfrm>
            <a:off x="3847605" y="365759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0386F02-0BA1-AB43-B95B-6C0C4D5F396A}"/>
              </a:ext>
            </a:extLst>
          </p:cNvPr>
          <p:cNvSpPr/>
          <p:nvPr/>
        </p:nvSpPr>
        <p:spPr>
          <a:xfrm>
            <a:off x="3267694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6B7D64-039B-C741-BE0C-5ABCFEAF9E35}"/>
              </a:ext>
            </a:extLst>
          </p:cNvPr>
          <p:cNvSpPr/>
          <p:nvPr/>
        </p:nvSpPr>
        <p:spPr>
          <a:xfrm>
            <a:off x="4522885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921D3B-58A2-B24A-A672-E5529E8AA9F7}"/>
              </a:ext>
            </a:extLst>
          </p:cNvPr>
          <p:cNvCxnSpPr/>
          <p:nvPr/>
        </p:nvCxnSpPr>
        <p:spPr>
          <a:xfrm>
            <a:off x="2773695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725686B-82A6-F343-A046-BA268FD3B6C7}"/>
              </a:ext>
            </a:extLst>
          </p:cNvPr>
          <p:cNvCxnSpPr/>
          <p:nvPr/>
        </p:nvCxnSpPr>
        <p:spPr>
          <a:xfrm>
            <a:off x="4290946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4ADA056-AE9F-A84D-A2EE-35E4449E353C}"/>
              </a:ext>
            </a:extLst>
          </p:cNvPr>
          <p:cNvCxnSpPr/>
          <p:nvPr/>
        </p:nvCxnSpPr>
        <p:spPr>
          <a:xfrm>
            <a:off x="5423872" y="2967038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B0E299F-1678-CC41-B32E-570E1AED0277}"/>
              </a:ext>
            </a:extLst>
          </p:cNvPr>
          <p:cNvCxnSpPr/>
          <p:nvPr/>
        </p:nvCxnSpPr>
        <p:spPr>
          <a:xfrm>
            <a:off x="6839102" y="33194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965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B4D522F-0213-C445-9D6E-5D4AE59423DA}"/>
              </a:ext>
            </a:extLst>
          </p:cNvPr>
          <p:cNvGraphicFramePr>
            <a:graphicFrameLocks noGrp="1"/>
          </p:cNvGraphicFramePr>
          <p:nvPr/>
        </p:nvGraphicFramePr>
        <p:xfrm>
          <a:off x="802417" y="1093862"/>
          <a:ext cx="10811649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81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3C4CC0-0AB9-D947-9970-F7B9FB27C4E2}"/>
              </a:ext>
            </a:extLst>
          </p:cNvPr>
          <p:cNvCxnSpPr/>
          <p:nvPr/>
        </p:nvCxnSpPr>
        <p:spPr>
          <a:xfrm>
            <a:off x="1781299" y="3745622"/>
            <a:ext cx="9060873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A42B0CD-AF6A-1F4A-8F98-5220012B1F29}"/>
              </a:ext>
            </a:extLst>
          </p:cNvPr>
          <p:cNvSpPr/>
          <p:nvPr/>
        </p:nvSpPr>
        <p:spPr>
          <a:xfrm>
            <a:off x="7428351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10C6DBE-A3AC-7843-9D9D-EDE125EB1E3F}"/>
              </a:ext>
            </a:extLst>
          </p:cNvPr>
          <p:cNvSpPr/>
          <p:nvPr/>
        </p:nvSpPr>
        <p:spPr>
          <a:xfrm>
            <a:off x="7128952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671EF85-980C-4D41-BCBB-433E660D6BD1}"/>
              </a:ext>
            </a:extLst>
          </p:cNvPr>
          <p:cNvSpPr/>
          <p:nvPr/>
        </p:nvSpPr>
        <p:spPr>
          <a:xfrm>
            <a:off x="6080921" y="365668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68AB8E5-E696-CB47-ABD6-8E283C67E94B}"/>
              </a:ext>
            </a:extLst>
          </p:cNvPr>
          <p:cNvSpPr/>
          <p:nvPr/>
        </p:nvSpPr>
        <p:spPr>
          <a:xfrm>
            <a:off x="5795739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447CF47-5274-F548-833E-DC57E50FD670}"/>
              </a:ext>
            </a:extLst>
          </p:cNvPr>
          <p:cNvSpPr/>
          <p:nvPr/>
        </p:nvSpPr>
        <p:spPr>
          <a:xfrm>
            <a:off x="4784945" y="366061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89E2128-2942-2446-AB08-FC832894D85A}"/>
              </a:ext>
            </a:extLst>
          </p:cNvPr>
          <p:cNvSpPr/>
          <p:nvPr/>
        </p:nvSpPr>
        <p:spPr>
          <a:xfrm>
            <a:off x="3847605" y="365759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0386F02-0BA1-AB43-B95B-6C0C4D5F396A}"/>
              </a:ext>
            </a:extLst>
          </p:cNvPr>
          <p:cNvSpPr/>
          <p:nvPr/>
        </p:nvSpPr>
        <p:spPr>
          <a:xfrm>
            <a:off x="3267694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66B7D64-039B-C741-BE0C-5ABCFEAF9E35}"/>
              </a:ext>
            </a:extLst>
          </p:cNvPr>
          <p:cNvSpPr/>
          <p:nvPr/>
        </p:nvSpPr>
        <p:spPr>
          <a:xfrm>
            <a:off x="4522885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921D3B-58A2-B24A-A672-E5529E8AA9F7}"/>
              </a:ext>
            </a:extLst>
          </p:cNvPr>
          <p:cNvCxnSpPr/>
          <p:nvPr/>
        </p:nvCxnSpPr>
        <p:spPr>
          <a:xfrm>
            <a:off x="2773695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725686B-82A6-F343-A046-BA268FD3B6C7}"/>
              </a:ext>
            </a:extLst>
          </p:cNvPr>
          <p:cNvCxnSpPr/>
          <p:nvPr/>
        </p:nvCxnSpPr>
        <p:spPr>
          <a:xfrm>
            <a:off x="4290946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4ADA056-AE9F-A84D-A2EE-35E4449E353C}"/>
              </a:ext>
            </a:extLst>
          </p:cNvPr>
          <p:cNvCxnSpPr/>
          <p:nvPr/>
        </p:nvCxnSpPr>
        <p:spPr>
          <a:xfrm>
            <a:off x="5423872" y="2967038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B0E299F-1678-CC41-B32E-570E1AED0277}"/>
              </a:ext>
            </a:extLst>
          </p:cNvPr>
          <p:cNvCxnSpPr/>
          <p:nvPr/>
        </p:nvCxnSpPr>
        <p:spPr>
          <a:xfrm>
            <a:off x="6839102" y="33194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A1EF192-9097-264A-94B8-B261FCB6864D}"/>
              </a:ext>
            </a:extLst>
          </p:cNvPr>
          <p:cNvCxnSpPr/>
          <p:nvPr/>
        </p:nvCxnSpPr>
        <p:spPr>
          <a:xfrm>
            <a:off x="3310558" y="4324351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6548F3-4DF5-B549-91E0-608EEBC5930F}"/>
              </a:ext>
            </a:extLst>
          </p:cNvPr>
          <p:cNvCxnSpPr/>
          <p:nvPr/>
        </p:nvCxnSpPr>
        <p:spPr>
          <a:xfrm>
            <a:off x="4842097" y="4324351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F8A5E63-510D-0048-AECB-03D4BBAB5005}"/>
              </a:ext>
            </a:extLst>
          </p:cNvPr>
          <p:cNvCxnSpPr/>
          <p:nvPr/>
        </p:nvCxnSpPr>
        <p:spPr>
          <a:xfrm>
            <a:off x="6768128" y="4324351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42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B35C0F7B-B30F-8743-B680-89E356E7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детьми в группах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ECC77F-99CE-5145-B52A-7996ABA725CB}"/>
              </a:ext>
            </a:extLst>
          </p:cNvPr>
          <p:cNvSpPr/>
          <p:nvPr/>
        </p:nvSpPr>
        <p:spPr>
          <a:xfrm>
            <a:off x="534390" y="1093862"/>
            <a:ext cx="1100991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возрасту детей;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9545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B35C0F7B-B30F-8743-B680-89E356E7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детьми в группах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ECC77F-99CE-5145-B52A-7996ABA725CB}"/>
              </a:ext>
            </a:extLst>
          </p:cNvPr>
          <p:cNvSpPr/>
          <p:nvPr/>
        </p:nvSpPr>
        <p:spPr>
          <a:xfrm>
            <a:off x="534390" y="1093862"/>
            <a:ext cx="1100991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возрасту детей;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отрезки соответствуют группам;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5426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B35C0F7B-B30F-8743-B680-89E356E7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детьми в группах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ECC77F-99CE-5145-B52A-7996ABA725CB}"/>
              </a:ext>
            </a:extLst>
          </p:cNvPr>
          <p:cNvSpPr/>
          <p:nvPr/>
        </p:nvSpPr>
        <p:spPr>
          <a:xfrm>
            <a:off x="534390" y="1093862"/>
            <a:ext cx="11009910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возрасту детей;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отрезки соответствуют группам;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два ребенка в пределах одного отрезка длины 2 отличаются не более чем на два года;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0972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B35C0F7B-B30F-8743-B680-89E356E71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детьми в группах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ECC77F-99CE-5145-B52A-7996ABA725CB}"/>
              </a:ext>
            </a:extLst>
          </p:cNvPr>
          <p:cNvSpPr/>
          <p:nvPr/>
        </p:nvSpPr>
        <p:spPr>
          <a:xfrm>
            <a:off x="534390" y="1093862"/>
            <a:ext cx="1100991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возрасту детей;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отрезки соответствуют группам;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два ребенка в пределах одного отрезка длины 2 отличаются не более чем на два года;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допустимая группа детей может быть помещена в отрезок длиной 2.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429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838" y="1032814"/>
            <a:ext cx="10515600" cy="545590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наивный алгоритм;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задачей покрытие точек отрезками;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жадный алгоритм;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 и время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869141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детьми в группах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A38716-3BEC-F846-AA26-BC9CA69A49A6}"/>
              </a:ext>
            </a:extLst>
          </p:cNvPr>
          <p:cNvSpPr/>
          <p:nvPr/>
        </p:nvSpPr>
        <p:spPr>
          <a:xfrm>
            <a:off x="534390" y="1093862"/>
            <a:ext cx="1100991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Безопасный выбор: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накройте крайнюю левую точку отрезком длины 2, начинающимся в этой точке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AC63E4-9463-2543-B43F-36A529B3FB02}"/>
              </a:ext>
            </a:extLst>
          </p:cNvPr>
          <p:cNvCxnSpPr/>
          <p:nvPr/>
        </p:nvCxnSpPr>
        <p:spPr>
          <a:xfrm>
            <a:off x="1781299" y="3745622"/>
            <a:ext cx="9060873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736B4514-C023-AE49-859D-994101D5ED4A}"/>
              </a:ext>
            </a:extLst>
          </p:cNvPr>
          <p:cNvSpPr/>
          <p:nvPr/>
        </p:nvSpPr>
        <p:spPr>
          <a:xfrm>
            <a:off x="7428351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0B41C0-923E-A341-9092-CF57B8821D71}"/>
              </a:ext>
            </a:extLst>
          </p:cNvPr>
          <p:cNvSpPr/>
          <p:nvPr/>
        </p:nvSpPr>
        <p:spPr>
          <a:xfrm>
            <a:off x="7128952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03ACF5-6053-EB47-BCE9-0872683ADB5D}"/>
              </a:ext>
            </a:extLst>
          </p:cNvPr>
          <p:cNvSpPr/>
          <p:nvPr/>
        </p:nvSpPr>
        <p:spPr>
          <a:xfrm>
            <a:off x="6080921" y="365668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FA85880-9EF9-DF40-870F-DCFB8D561C95}"/>
              </a:ext>
            </a:extLst>
          </p:cNvPr>
          <p:cNvSpPr/>
          <p:nvPr/>
        </p:nvSpPr>
        <p:spPr>
          <a:xfrm>
            <a:off x="5795739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A70A85-2DBE-5148-BD5A-057AECBB9FEF}"/>
              </a:ext>
            </a:extLst>
          </p:cNvPr>
          <p:cNvSpPr/>
          <p:nvPr/>
        </p:nvSpPr>
        <p:spPr>
          <a:xfrm>
            <a:off x="4784945" y="366061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917EDE-A095-264F-BAA0-7E603B3A28EA}"/>
              </a:ext>
            </a:extLst>
          </p:cNvPr>
          <p:cNvSpPr/>
          <p:nvPr/>
        </p:nvSpPr>
        <p:spPr>
          <a:xfrm>
            <a:off x="3847605" y="365759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E35663-9587-474F-9AA4-3B2FCB6E13E3}"/>
              </a:ext>
            </a:extLst>
          </p:cNvPr>
          <p:cNvSpPr/>
          <p:nvPr/>
        </p:nvSpPr>
        <p:spPr>
          <a:xfrm>
            <a:off x="3267694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E9ADB0E-5BB2-0846-908B-9FE782EE204C}"/>
              </a:ext>
            </a:extLst>
          </p:cNvPr>
          <p:cNvSpPr/>
          <p:nvPr/>
        </p:nvSpPr>
        <p:spPr>
          <a:xfrm>
            <a:off x="4522885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2B6D84-DEF9-AF40-A351-88FABB2ABF68}"/>
              </a:ext>
            </a:extLst>
          </p:cNvPr>
          <p:cNvCxnSpPr/>
          <p:nvPr/>
        </p:nvCxnSpPr>
        <p:spPr>
          <a:xfrm>
            <a:off x="2773695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E673EA-6679-0049-AEC8-BA82E1B7FF75}"/>
              </a:ext>
            </a:extLst>
          </p:cNvPr>
          <p:cNvCxnSpPr/>
          <p:nvPr/>
        </p:nvCxnSpPr>
        <p:spPr>
          <a:xfrm>
            <a:off x="4290946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B682D4-9A03-544E-9B75-A08245E7364A}"/>
              </a:ext>
            </a:extLst>
          </p:cNvPr>
          <p:cNvCxnSpPr/>
          <p:nvPr/>
        </p:nvCxnSpPr>
        <p:spPr>
          <a:xfrm>
            <a:off x="5423872" y="2967038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193728-D3A3-5142-835A-9CA1A9DFB162}"/>
              </a:ext>
            </a:extLst>
          </p:cNvPr>
          <p:cNvCxnSpPr/>
          <p:nvPr/>
        </p:nvCxnSpPr>
        <p:spPr>
          <a:xfrm>
            <a:off x="6839102" y="33194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841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детьми в группах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A38716-3BEC-F846-AA26-BC9CA69A49A6}"/>
              </a:ext>
            </a:extLst>
          </p:cNvPr>
          <p:cNvSpPr/>
          <p:nvPr/>
        </p:nvSpPr>
        <p:spPr>
          <a:xfrm>
            <a:off x="534390" y="1093862"/>
            <a:ext cx="1100991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Безопасный выбор: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накройте крайнюю левую точку отрезком длины 2, начинающимся в этой точке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AC63E4-9463-2543-B43F-36A529B3FB02}"/>
              </a:ext>
            </a:extLst>
          </p:cNvPr>
          <p:cNvCxnSpPr/>
          <p:nvPr/>
        </p:nvCxnSpPr>
        <p:spPr>
          <a:xfrm>
            <a:off x="1781299" y="3745622"/>
            <a:ext cx="9060873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736B4514-C023-AE49-859D-994101D5ED4A}"/>
              </a:ext>
            </a:extLst>
          </p:cNvPr>
          <p:cNvSpPr/>
          <p:nvPr/>
        </p:nvSpPr>
        <p:spPr>
          <a:xfrm>
            <a:off x="7428351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0B41C0-923E-A341-9092-CF57B8821D71}"/>
              </a:ext>
            </a:extLst>
          </p:cNvPr>
          <p:cNvSpPr/>
          <p:nvPr/>
        </p:nvSpPr>
        <p:spPr>
          <a:xfrm>
            <a:off x="7128952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03ACF5-6053-EB47-BCE9-0872683ADB5D}"/>
              </a:ext>
            </a:extLst>
          </p:cNvPr>
          <p:cNvSpPr/>
          <p:nvPr/>
        </p:nvSpPr>
        <p:spPr>
          <a:xfrm>
            <a:off x="6080921" y="365668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FA85880-9EF9-DF40-870F-DCFB8D561C95}"/>
              </a:ext>
            </a:extLst>
          </p:cNvPr>
          <p:cNvSpPr/>
          <p:nvPr/>
        </p:nvSpPr>
        <p:spPr>
          <a:xfrm>
            <a:off x="5795739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A70A85-2DBE-5148-BD5A-057AECBB9FEF}"/>
              </a:ext>
            </a:extLst>
          </p:cNvPr>
          <p:cNvSpPr/>
          <p:nvPr/>
        </p:nvSpPr>
        <p:spPr>
          <a:xfrm>
            <a:off x="4784945" y="366061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917EDE-A095-264F-BAA0-7E603B3A28EA}"/>
              </a:ext>
            </a:extLst>
          </p:cNvPr>
          <p:cNvSpPr/>
          <p:nvPr/>
        </p:nvSpPr>
        <p:spPr>
          <a:xfrm>
            <a:off x="3847605" y="365759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E35663-9587-474F-9AA4-3B2FCB6E13E3}"/>
              </a:ext>
            </a:extLst>
          </p:cNvPr>
          <p:cNvSpPr/>
          <p:nvPr/>
        </p:nvSpPr>
        <p:spPr>
          <a:xfrm>
            <a:off x="3267694" y="3656557"/>
            <a:ext cx="178129" cy="17813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E9ADB0E-5BB2-0846-908B-9FE782EE204C}"/>
              </a:ext>
            </a:extLst>
          </p:cNvPr>
          <p:cNvSpPr/>
          <p:nvPr/>
        </p:nvSpPr>
        <p:spPr>
          <a:xfrm>
            <a:off x="4522885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2B6D84-DEF9-AF40-A351-88FABB2ABF68}"/>
              </a:ext>
            </a:extLst>
          </p:cNvPr>
          <p:cNvCxnSpPr/>
          <p:nvPr/>
        </p:nvCxnSpPr>
        <p:spPr>
          <a:xfrm>
            <a:off x="2773695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E673EA-6679-0049-AEC8-BA82E1B7FF75}"/>
              </a:ext>
            </a:extLst>
          </p:cNvPr>
          <p:cNvCxnSpPr/>
          <p:nvPr/>
        </p:nvCxnSpPr>
        <p:spPr>
          <a:xfrm>
            <a:off x="4290946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B682D4-9A03-544E-9B75-A08245E7364A}"/>
              </a:ext>
            </a:extLst>
          </p:cNvPr>
          <p:cNvCxnSpPr/>
          <p:nvPr/>
        </p:nvCxnSpPr>
        <p:spPr>
          <a:xfrm>
            <a:off x="5423872" y="2967038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193728-D3A3-5142-835A-9CA1A9DFB162}"/>
              </a:ext>
            </a:extLst>
          </p:cNvPr>
          <p:cNvCxnSpPr/>
          <p:nvPr/>
        </p:nvCxnSpPr>
        <p:spPr>
          <a:xfrm>
            <a:off x="6839102" y="33194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73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детьми в группах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A38716-3BEC-F846-AA26-BC9CA69A49A6}"/>
              </a:ext>
            </a:extLst>
          </p:cNvPr>
          <p:cNvSpPr/>
          <p:nvPr/>
        </p:nvSpPr>
        <p:spPr>
          <a:xfrm>
            <a:off x="534390" y="1093862"/>
            <a:ext cx="1100991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Безопасный выбор: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накройте крайнюю левую точку отрезком длины 2, начинающимся в этой точке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AC63E4-9463-2543-B43F-36A529B3FB02}"/>
              </a:ext>
            </a:extLst>
          </p:cNvPr>
          <p:cNvCxnSpPr/>
          <p:nvPr/>
        </p:nvCxnSpPr>
        <p:spPr>
          <a:xfrm>
            <a:off x="1781299" y="3745622"/>
            <a:ext cx="9060873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736B4514-C023-AE49-859D-994101D5ED4A}"/>
              </a:ext>
            </a:extLst>
          </p:cNvPr>
          <p:cNvSpPr/>
          <p:nvPr/>
        </p:nvSpPr>
        <p:spPr>
          <a:xfrm>
            <a:off x="7428351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0B41C0-923E-A341-9092-CF57B8821D71}"/>
              </a:ext>
            </a:extLst>
          </p:cNvPr>
          <p:cNvSpPr/>
          <p:nvPr/>
        </p:nvSpPr>
        <p:spPr>
          <a:xfrm>
            <a:off x="7128952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03ACF5-6053-EB47-BCE9-0872683ADB5D}"/>
              </a:ext>
            </a:extLst>
          </p:cNvPr>
          <p:cNvSpPr/>
          <p:nvPr/>
        </p:nvSpPr>
        <p:spPr>
          <a:xfrm>
            <a:off x="6080921" y="365668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FA85880-9EF9-DF40-870F-DCFB8D561C95}"/>
              </a:ext>
            </a:extLst>
          </p:cNvPr>
          <p:cNvSpPr/>
          <p:nvPr/>
        </p:nvSpPr>
        <p:spPr>
          <a:xfrm>
            <a:off x="5795739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A70A85-2DBE-5148-BD5A-057AECBB9FEF}"/>
              </a:ext>
            </a:extLst>
          </p:cNvPr>
          <p:cNvSpPr/>
          <p:nvPr/>
        </p:nvSpPr>
        <p:spPr>
          <a:xfrm>
            <a:off x="4784945" y="366061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917EDE-A095-264F-BAA0-7E603B3A28EA}"/>
              </a:ext>
            </a:extLst>
          </p:cNvPr>
          <p:cNvSpPr/>
          <p:nvPr/>
        </p:nvSpPr>
        <p:spPr>
          <a:xfrm>
            <a:off x="3847605" y="365759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E35663-9587-474F-9AA4-3B2FCB6E13E3}"/>
              </a:ext>
            </a:extLst>
          </p:cNvPr>
          <p:cNvSpPr/>
          <p:nvPr/>
        </p:nvSpPr>
        <p:spPr>
          <a:xfrm>
            <a:off x="3267694" y="3656557"/>
            <a:ext cx="178129" cy="17813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E9ADB0E-5BB2-0846-908B-9FE782EE204C}"/>
              </a:ext>
            </a:extLst>
          </p:cNvPr>
          <p:cNvSpPr/>
          <p:nvPr/>
        </p:nvSpPr>
        <p:spPr>
          <a:xfrm>
            <a:off x="4522885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2B6D84-DEF9-AF40-A351-88FABB2ABF68}"/>
              </a:ext>
            </a:extLst>
          </p:cNvPr>
          <p:cNvCxnSpPr/>
          <p:nvPr/>
        </p:nvCxnSpPr>
        <p:spPr>
          <a:xfrm>
            <a:off x="2773695" y="3357563"/>
            <a:ext cx="1344256" cy="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E673EA-6679-0049-AEC8-BA82E1B7FF75}"/>
              </a:ext>
            </a:extLst>
          </p:cNvPr>
          <p:cNvCxnSpPr/>
          <p:nvPr/>
        </p:nvCxnSpPr>
        <p:spPr>
          <a:xfrm>
            <a:off x="4290946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B682D4-9A03-544E-9B75-A08245E7364A}"/>
              </a:ext>
            </a:extLst>
          </p:cNvPr>
          <p:cNvCxnSpPr/>
          <p:nvPr/>
        </p:nvCxnSpPr>
        <p:spPr>
          <a:xfrm>
            <a:off x="5423872" y="2967038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193728-D3A3-5142-835A-9CA1A9DFB162}"/>
              </a:ext>
            </a:extLst>
          </p:cNvPr>
          <p:cNvCxnSpPr/>
          <p:nvPr/>
        </p:nvCxnSpPr>
        <p:spPr>
          <a:xfrm>
            <a:off x="6839102" y="33194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688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детьми в группах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A38716-3BEC-F846-AA26-BC9CA69A49A6}"/>
              </a:ext>
            </a:extLst>
          </p:cNvPr>
          <p:cNvSpPr/>
          <p:nvPr/>
        </p:nvSpPr>
        <p:spPr>
          <a:xfrm>
            <a:off x="534390" y="1093862"/>
            <a:ext cx="1100991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Безопасный выбор: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накройте крайнюю левую точку отрезком длины 2, начинающимся в этой точке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AC63E4-9463-2543-B43F-36A529B3FB02}"/>
              </a:ext>
            </a:extLst>
          </p:cNvPr>
          <p:cNvCxnSpPr/>
          <p:nvPr/>
        </p:nvCxnSpPr>
        <p:spPr>
          <a:xfrm>
            <a:off x="1781299" y="3745622"/>
            <a:ext cx="9060873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736B4514-C023-AE49-859D-994101D5ED4A}"/>
              </a:ext>
            </a:extLst>
          </p:cNvPr>
          <p:cNvSpPr/>
          <p:nvPr/>
        </p:nvSpPr>
        <p:spPr>
          <a:xfrm>
            <a:off x="7428351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E0B41C0-923E-A341-9092-CF57B8821D71}"/>
              </a:ext>
            </a:extLst>
          </p:cNvPr>
          <p:cNvSpPr/>
          <p:nvPr/>
        </p:nvSpPr>
        <p:spPr>
          <a:xfrm>
            <a:off x="7128952" y="365521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03ACF5-6053-EB47-BCE9-0872683ADB5D}"/>
              </a:ext>
            </a:extLst>
          </p:cNvPr>
          <p:cNvSpPr/>
          <p:nvPr/>
        </p:nvSpPr>
        <p:spPr>
          <a:xfrm>
            <a:off x="6080921" y="365668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FA85880-9EF9-DF40-870F-DCFB8D561C95}"/>
              </a:ext>
            </a:extLst>
          </p:cNvPr>
          <p:cNvSpPr/>
          <p:nvPr/>
        </p:nvSpPr>
        <p:spPr>
          <a:xfrm>
            <a:off x="5795739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A70A85-2DBE-5148-BD5A-057AECBB9FEF}"/>
              </a:ext>
            </a:extLst>
          </p:cNvPr>
          <p:cNvSpPr/>
          <p:nvPr/>
        </p:nvSpPr>
        <p:spPr>
          <a:xfrm>
            <a:off x="4784945" y="366061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917EDE-A095-264F-BAA0-7E603B3A28EA}"/>
              </a:ext>
            </a:extLst>
          </p:cNvPr>
          <p:cNvSpPr/>
          <p:nvPr/>
        </p:nvSpPr>
        <p:spPr>
          <a:xfrm>
            <a:off x="3847605" y="3657595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E35663-9587-474F-9AA4-3B2FCB6E13E3}"/>
              </a:ext>
            </a:extLst>
          </p:cNvPr>
          <p:cNvSpPr/>
          <p:nvPr/>
        </p:nvSpPr>
        <p:spPr>
          <a:xfrm>
            <a:off x="3267694" y="3656557"/>
            <a:ext cx="178129" cy="17813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E9ADB0E-5BB2-0846-908B-9FE782EE204C}"/>
              </a:ext>
            </a:extLst>
          </p:cNvPr>
          <p:cNvSpPr/>
          <p:nvPr/>
        </p:nvSpPr>
        <p:spPr>
          <a:xfrm>
            <a:off x="4522885" y="36565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2B6D84-DEF9-AF40-A351-88FABB2ABF68}"/>
              </a:ext>
            </a:extLst>
          </p:cNvPr>
          <p:cNvCxnSpPr/>
          <p:nvPr/>
        </p:nvCxnSpPr>
        <p:spPr>
          <a:xfrm>
            <a:off x="2773695" y="3357563"/>
            <a:ext cx="1344256" cy="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3E673EA-6679-0049-AEC8-BA82E1B7FF75}"/>
              </a:ext>
            </a:extLst>
          </p:cNvPr>
          <p:cNvCxnSpPr/>
          <p:nvPr/>
        </p:nvCxnSpPr>
        <p:spPr>
          <a:xfrm>
            <a:off x="4290946" y="33575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7B682D4-9A03-544E-9B75-A08245E7364A}"/>
              </a:ext>
            </a:extLst>
          </p:cNvPr>
          <p:cNvCxnSpPr/>
          <p:nvPr/>
        </p:nvCxnSpPr>
        <p:spPr>
          <a:xfrm>
            <a:off x="5423872" y="2967038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193728-D3A3-5142-835A-9CA1A9DFB162}"/>
              </a:ext>
            </a:extLst>
          </p:cNvPr>
          <p:cNvCxnSpPr/>
          <p:nvPr/>
        </p:nvCxnSpPr>
        <p:spPr>
          <a:xfrm>
            <a:off x="6839102" y="3319463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F0F2C7-E9D8-884D-951D-7785AEAB1AE9}"/>
              </a:ext>
            </a:extLst>
          </p:cNvPr>
          <p:cNvCxnSpPr/>
          <p:nvPr/>
        </p:nvCxnSpPr>
        <p:spPr>
          <a:xfrm>
            <a:off x="1781299" y="5983998"/>
            <a:ext cx="9060873" cy="0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E3DCF6A2-6841-4546-A06C-7FEDB759084F}"/>
              </a:ext>
            </a:extLst>
          </p:cNvPr>
          <p:cNvSpPr/>
          <p:nvPr/>
        </p:nvSpPr>
        <p:spPr>
          <a:xfrm>
            <a:off x="7428351" y="589359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4729900-2B7E-E941-86DF-D849422D9924}"/>
              </a:ext>
            </a:extLst>
          </p:cNvPr>
          <p:cNvSpPr/>
          <p:nvPr/>
        </p:nvSpPr>
        <p:spPr>
          <a:xfrm>
            <a:off x="7128952" y="589359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CC87AB7-59FD-894D-A8F5-70A6B5B2A731}"/>
              </a:ext>
            </a:extLst>
          </p:cNvPr>
          <p:cNvSpPr/>
          <p:nvPr/>
        </p:nvSpPr>
        <p:spPr>
          <a:xfrm>
            <a:off x="6080921" y="5895057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1C4A84F-BCAF-F44E-8A88-DA60765013CD}"/>
              </a:ext>
            </a:extLst>
          </p:cNvPr>
          <p:cNvSpPr/>
          <p:nvPr/>
        </p:nvSpPr>
        <p:spPr>
          <a:xfrm>
            <a:off x="5795739" y="589493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FED3B17-92BD-2B41-A97F-51C83D9113F1}"/>
              </a:ext>
            </a:extLst>
          </p:cNvPr>
          <p:cNvSpPr/>
          <p:nvPr/>
        </p:nvSpPr>
        <p:spPr>
          <a:xfrm>
            <a:off x="4784945" y="5898989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45D2C7B-B44E-8540-A9CD-3EC24C53AAE8}"/>
              </a:ext>
            </a:extLst>
          </p:cNvPr>
          <p:cNvSpPr/>
          <p:nvPr/>
        </p:nvSpPr>
        <p:spPr>
          <a:xfrm>
            <a:off x="3847605" y="5895971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AD12558-49D9-C149-924A-9173022B5A42}"/>
              </a:ext>
            </a:extLst>
          </p:cNvPr>
          <p:cNvSpPr/>
          <p:nvPr/>
        </p:nvSpPr>
        <p:spPr>
          <a:xfrm>
            <a:off x="3267694" y="5894933"/>
            <a:ext cx="178129" cy="17813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7E0688C-CBA2-944C-A4E4-1191C032EE72}"/>
              </a:ext>
            </a:extLst>
          </p:cNvPr>
          <p:cNvSpPr/>
          <p:nvPr/>
        </p:nvSpPr>
        <p:spPr>
          <a:xfrm>
            <a:off x="4522885" y="5894933"/>
            <a:ext cx="178129" cy="178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314B7E-E01F-4741-8C1C-CD975314D128}"/>
              </a:ext>
            </a:extLst>
          </p:cNvPr>
          <p:cNvCxnSpPr/>
          <p:nvPr/>
        </p:nvCxnSpPr>
        <p:spPr>
          <a:xfrm>
            <a:off x="3339318" y="5157790"/>
            <a:ext cx="1344256" cy="0"/>
          </a:xfrm>
          <a:prstGeom prst="line">
            <a:avLst/>
          </a:prstGeom>
          <a:ln w="762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7E9C275-9A53-6D48-A60B-645E7881D10D}"/>
              </a:ext>
            </a:extLst>
          </p:cNvPr>
          <p:cNvCxnSpPr/>
          <p:nvPr/>
        </p:nvCxnSpPr>
        <p:spPr>
          <a:xfrm>
            <a:off x="4290946" y="5595939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AAB1ECC-D10C-1048-A317-7BF3A69D2D22}"/>
              </a:ext>
            </a:extLst>
          </p:cNvPr>
          <p:cNvCxnSpPr/>
          <p:nvPr/>
        </p:nvCxnSpPr>
        <p:spPr>
          <a:xfrm>
            <a:off x="5423872" y="5205414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420D699-B0B4-E848-9A1C-5E7E24224F58}"/>
              </a:ext>
            </a:extLst>
          </p:cNvPr>
          <p:cNvCxnSpPr/>
          <p:nvPr/>
        </p:nvCxnSpPr>
        <p:spPr>
          <a:xfrm>
            <a:off x="6839102" y="5557839"/>
            <a:ext cx="134425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2AAE1D7-8EE6-C34C-A1E9-785AB03FFC00}"/>
              </a:ext>
            </a:extLst>
          </p:cNvPr>
          <p:cNvCxnSpPr/>
          <p:nvPr/>
        </p:nvCxnSpPr>
        <p:spPr>
          <a:xfrm>
            <a:off x="6259050" y="4171950"/>
            <a:ext cx="0" cy="74295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876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Жадный алгоритм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A38716-3BEC-F846-AA26-BC9CA69A49A6}"/>
              </a:ext>
            </a:extLst>
          </p:cNvPr>
          <p:cNvSpPr/>
          <p:nvPr/>
        </p:nvSpPr>
        <p:spPr>
          <a:xfrm>
            <a:off x="534390" y="1093862"/>
            <a:ext cx="1100991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покройте крайнюю левую точку отрезком длиной 2;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1121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Жадный алгоритм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A38716-3BEC-F846-AA26-BC9CA69A49A6}"/>
              </a:ext>
            </a:extLst>
          </p:cNvPr>
          <p:cNvSpPr/>
          <p:nvPr/>
        </p:nvSpPr>
        <p:spPr>
          <a:xfrm>
            <a:off x="534390" y="1093862"/>
            <a:ext cx="11009910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покройте крайнюю левую точку отрезком длиной 2;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удалите все точки в пределах этого отрезка;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7635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9386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Жадный алгоритм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26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A38716-3BEC-F846-AA26-BC9CA69A49A6}"/>
              </a:ext>
            </a:extLst>
          </p:cNvPr>
          <p:cNvSpPr/>
          <p:nvPr/>
        </p:nvSpPr>
        <p:spPr>
          <a:xfrm>
            <a:off x="534390" y="1093862"/>
            <a:ext cx="1100991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покройте крайнюю левую точку отрезком длиной 2;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удалите все точки в пределах этого отрезка;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ту же задачу с оставшимися точками.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0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27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4F77FF-CCCE-624F-BAA4-E33F493DEEC4}"/>
              </a:ext>
            </a:extLst>
          </p:cNvPr>
          <p:cNvSpPr/>
          <p:nvPr/>
        </p:nvSpPr>
        <p:spPr>
          <a:xfrm>
            <a:off x="534390" y="379476"/>
            <a:ext cx="1100991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7B45341C-35BF-5942-B567-05EDEDB43B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52801"/>
              </p:ext>
            </p:extLst>
          </p:nvPr>
        </p:nvGraphicFramePr>
        <p:xfrm>
          <a:off x="626137" y="1468984"/>
          <a:ext cx="10811649" cy="4450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81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="0" baseline="0" dirty="0" err="1">
                          <a:latin typeface="+mn-lt"/>
                          <a:cs typeface="Times New Roman" pitchFamily="18" charset="0"/>
                        </a:rPr>
                        <a:t>PointsCoverSorted</a:t>
                      </a:r>
                      <a:r>
                        <a:rPr lang="en-US" sz="2800" b="0" baseline="0" dirty="0">
                          <a:latin typeface="+mn-lt"/>
                          <a:cs typeface="Times New Roman" pitchFamily="18" charset="0"/>
                        </a:rPr>
                        <a:t>(x</a:t>
                      </a:r>
                      <a:r>
                        <a:rPr lang="en-US" sz="2800" b="0" baseline="-25000" dirty="0">
                          <a:latin typeface="+mn-lt"/>
                          <a:cs typeface="Times New Roman" pitchFamily="18" charset="0"/>
                        </a:rPr>
                        <a:t>1</a:t>
                      </a:r>
                      <a:r>
                        <a:rPr lang="en-US" sz="2800" b="0" baseline="0" dirty="0">
                          <a:latin typeface="+mn-lt"/>
                          <a:cs typeface="Times New Roman" pitchFamily="18" charset="0"/>
                        </a:rPr>
                        <a:t>, . . . , </a:t>
                      </a:r>
                      <a:r>
                        <a:rPr lang="en-US" sz="2800" b="0" baseline="0" dirty="0" err="1">
                          <a:latin typeface="+mn-lt"/>
                          <a:cs typeface="Times New Roman" pitchFamily="18" charset="0"/>
                        </a:rPr>
                        <a:t>x</a:t>
                      </a:r>
                      <a:r>
                        <a:rPr lang="en-US" sz="2800" b="0" baseline="-25000" dirty="0" err="1">
                          <a:latin typeface="+mn-lt"/>
                          <a:cs typeface="Times New Roman" pitchFamily="18" charset="0"/>
                        </a:rPr>
                        <a:t>n</a:t>
                      </a:r>
                      <a:r>
                        <a:rPr lang="en-US" sz="2800" b="0" baseline="0" dirty="0">
                          <a:latin typeface="+mn-lt"/>
                          <a:cs typeface="Times New Roman" pitchFamily="18" charset="0"/>
                        </a:rPr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segments ← empty list </a:t>
                      </a:r>
                      <a:endParaRPr lang="ru-RU" sz="2800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algn="l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left ← 1</a:t>
                      </a:r>
                      <a:b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</a:b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while left ≤ n: </a:t>
                      </a:r>
                    </a:p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l,r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)←(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left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,x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left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+2) </a:t>
                      </a:r>
                      <a:endParaRPr lang="ru-RU" sz="2800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segments.append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((l, r ))</a:t>
                      </a:r>
                      <a:b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</a:b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left ← left + 1</a:t>
                      </a:r>
                      <a:b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</a:b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while left ≤ n and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left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≤ r:</a:t>
                      </a:r>
                      <a:endParaRPr lang="ru-RU" sz="2800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left ← left + 1 </a:t>
                      </a:r>
                      <a:endParaRPr lang="ru-RU" sz="2800" baseline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algn="l"/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return segments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136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28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D81EA5BC-4003-0B44-A87B-B32FAFD03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71714"/>
              </p:ext>
            </p:extLst>
          </p:nvPr>
        </p:nvGraphicFramePr>
        <p:xfrm>
          <a:off x="626137" y="1468984"/>
          <a:ext cx="10811649" cy="1036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81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Лемма 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работы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PointsCoverSorted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составит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O(n).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130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29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D81EA5BC-4003-0B44-A87B-B32FAFD03611}"/>
              </a:ext>
            </a:extLst>
          </p:cNvPr>
          <p:cNvGraphicFramePr>
            <a:graphicFrameLocks noGrp="1"/>
          </p:cNvGraphicFramePr>
          <p:nvPr/>
        </p:nvGraphicFramePr>
        <p:xfrm>
          <a:off x="626137" y="1468984"/>
          <a:ext cx="10811649" cy="1036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81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Лемма 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работы </a:t>
                      </a:r>
                      <a:r>
                        <a:rPr lang="en-US" sz="2800" baseline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PointsCoverSorted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составит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O(n).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7">
            <a:extLst>
              <a:ext uri="{FF2B5EF4-FFF2-40B4-BE49-F238E27FC236}">
                <a16:creationId xmlns:a16="http://schemas.microsoft.com/office/drawing/2014/main" id="{D81EA5BC-4003-0B44-A87B-B32FAFD03611}"/>
              </a:ext>
            </a:extLst>
          </p:cNvPr>
          <p:cNvGraphicFramePr>
            <a:graphicFrameLocks noGrp="1"/>
          </p:cNvGraphicFramePr>
          <p:nvPr/>
        </p:nvGraphicFramePr>
        <p:xfrm>
          <a:off x="639744" y="3319556"/>
          <a:ext cx="10811649" cy="1889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081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Доказательство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left 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изменяется от 1 до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каждого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left,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добавляется не более чем 1 отрезок за решение;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целом время работы составит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O(n)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14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задачи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A9BE3-3598-9D4B-A87F-8EB82E46569B}"/>
              </a:ext>
            </a:extLst>
          </p:cNvPr>
          <p:cNvSpPr/>
          <p:nvPr/>
        </p:nvSpPr>
        <p:spPr>
          <a:xfrm>
            <a:off x="532410" y="5312941"/>
            <a:ext cx="111271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праздник пришло много детей. Организуйте их в минимально возможное количество групп таким образом, чтобы возраст любых двух детей в одной группе отличался не более чем на два года.</a:t>
            </a:r>
          </a:p>
        </p:txBody>
      </p:sp>
      <p:pic>
        <p:nvPicPr>
          <p:cNvPr id="9" name="Picture 1" descr="page3image1800032">
            <a:extLst>
              <a:ext uri="{FF2B5EF4-FFF2-40B4-BE49-F238E27FC236}">
                <a16:creationId xmlns:a16="http://schemas.microsoft.com/office/drawing/2014/main" id="{058C68E0-4664-9A4A-A978-5318D3242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3" y="911576"/>
            <a:ext cx="6458692" cy="43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490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30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время работы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0010" y="1898988"/>
            <a:ext cx="11566567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PointsCoverSorted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за время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O(n)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отсортировать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 . . 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PointsCoverSorted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 занимает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O(n log n)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сортировка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PointsCoverSorted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за время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O(n log n)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37967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31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858" y="1898988"/>
            <a:ext cx="8098971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решение работает за время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7258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32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858" y="1898988"/>
            <a:ext cx="8098971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решение работает за время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долго для уже при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50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322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33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858" y="1898988"/>
            <a:ext cx="8098971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решение работает за время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долго для уже при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50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 + greedy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за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O(n log n)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48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34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858" y="1898988"/>
            <a:ext cx="8098971" cy="2600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решение работает за время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долго для уже при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50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 + greedy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за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O(n log n)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до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= 10 000 000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17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35</a:t>
            </a:fld>
            <a:endParaRPr lang="ru-RU" sz="1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9858" y="1898988"/>
            <a:ext cx="8098971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решение работает за время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долго для уже при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50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Sort + greedy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за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O(n log n)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до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= 10 000 000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улучшение.</a:t>
            </a:r>
          </a:p>
        </p:txBody>
      </p:sp>
    </p:spTree>
    <p:extLst>
      <p:ext uri="{BB962C8B-B14F-4D97-AF65-F5344CB8AC3E}">
        <p14:creationId xmlns:p14="http://schemas.microsoft.com/office/powerpoint/2010/main" val="205557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Наивный алгоритм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A9BE3-3598-9D4B-A87F-8EB82E46569B}"/>
              </a:ext>
            </a:extLst>
          </p:cNvPr>
          <p:cNvSpPr/>
          <p:nvPr/>
        </p:nvSpPr>
        <p:spPr>
          <a:xfrm>
            <a:off x="532410" y="1500961"/>
            <a:ext cx="11283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все возможные распределения детей в одну или несколько групп (максимальное количество групп равно количеству детей);</a:t>
            </a:r>
          </a:p>
        </p:txBody>
      </p:sp>
    </p:spTree>
    <p:extLst>
      <p:ext uri="{BB962C8B-B14F-4D97-AF65-F5344CB8AC3E}">
        <p14:creationId xmlns:p14="http://schemas.microsoft.com/office/powerpoint/2010/main" val="316629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Наивный алгоритм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A9BE3-3598-9D4B-A87F-8EB82E46569B}"/>
              </a:ext>
            </a:extLst>
          </p:cNvPr>
          <p:cNvSpPr/>
          <p:nvPr/>
        </p:nvSpPr>
        <p:spPr>
          <a:xfrm>
            <a:off x="532410" y="1500961"/>
            <a:ext cx="112835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все возможные распределения детей в одну или несколько групп (максимальное количество групп равно количеству детей);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корректность составления групп по возрасту (соблюдается ли условие разницы не более чем на 2 года);</a:t>
            </a:r>
          </a:p>
        </p:txBody>
      </p:sp>
    </p:spTree>
    <p:extLst>
      <p:ext uri="{BB962C8B-B14F-4D97-AF65-F5344CB8AC3E}">
        <p14:creationId xmlns:p14="http://schemas.microsoft.com/office/powerpoint/2010/main" val="340506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Наивный алгоритм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A9BE3-3598-9D4B-A87F-8EB82E46569B}"/>
              </a:ext>
            </a:extLst>
          </p:cNvPr>
          <p:cNvSpPr/>
          <p:nvPr/>
        </p:nvSpPr>
        <p:spPr>
          <a:xfrm>
            <a:off x="532410" y="1500961"/>
            <a:ext cx="112835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все возможные распределения детей в одну или несколько групп (максимальное количество групп равно количеству детей);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корректность составления групп по возрасту (соблюдается ли условие разницы не более чем на 2 года);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 минимальное количество групп среди допустимых распределений.</a:t>
            </a:r>
          </a:p>
        </p:txBody>
      </p:sp>
    </p:spTree>
    <p:extLst>
      <p:ext uri="{BB962C8B-B14F-4D97-AF65-F5344CB8AC3E}">
        <p14:creationId xmlns:p14="http://schemas.microsoft.com/office/powerpoint/2010/main" val="397706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7">
            <a:extLst>
              <a:ext uri="{FF2B5EF4-FFF2-40B4-BE49-F238E27FC236}">
                <a16:creationId xmlns:a16="http://schemas.microsoft.com/office/drawing/2014/main" id="{63AACFCB-B339-4143-86A3-EF1654C65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25883"/>
              </p:ext>
            </p:extLst>
          </p:nvPr>
        </p:nvGraphicFramePr>
        <p:xfrm>
          <a:off x="458035" y="1334462"/>
          <a:ext cx="11167908" cy="1036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Лемма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работы алгоритмы составит не менее чем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детей.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09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2319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7">
            <a:extLst>
              <a:ext uri="{FF2B5EF4-FFF2-40B4-BE49-F238E27FC236}">
                <a16:creationId xmlns:a16="http://schemas.microsoft.com/office/drawing/2014/main" id="{63AACFCB-B339-4143-86A3-EF1654C651B2}"/>
              </a:ext>
            </a:extLst>
          </p:cNvPr>
          <p:cNvGraphicFramePr>
            <a:graphicFrameLocks noGrp="1"/>
          </p:cNvGraphicFramePr>
          <p:nvPr/>
        </p:nvGraphicFramePr>
        <p:xfrm>
          <a:off x="458035" y="1334462"/>
          <a:ext cx="11167908" cy="10363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Лемма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работы алгоритмы составит не менее чем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детей.</a:t>
                      </a:r>
                      <a:endParaRPr lang="en-US" sz="28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30A34CDE-2BA0-AA41-92D6-8521F7D67024}"/>
              </a:ext>
            </a:extLst>
          </p:cNvPr>
          <p:cNvGraphicFramePr>
            <a:graphicFrameLocks noGrp="1"/>
          </p:cNvGraphicFramePr>
          <p:nvPr/>
        </p:nvGraphicFramePr>
        <p:xfrm>
          <a:off x="458035" y="3205326"/>
          <a:ext cx="11167908" cy="2316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11167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Доказательство</a:t>
                      </a:r>
                      <a:endParaRPr lang="en-US" sz="28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Этот алгоритм будет рассматривать все возможные распределения детей на две группы (и многие другие распределения детей на группы). Первая из этих двух групп соответствует любому подмножеству детей, и существует 2</a:t>
                      </a:r>
                      <a:r>
                        <a:rPr lang="en-GB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28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различных подмножеств.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55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4982D63-70B7-9F48-B7A0-FF681C9DF6B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93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Асимптотики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3966FE-742E-4447-BC3B-497681A11F05}"/>
              </a:ext>
            </a:extLst>
          </p:cNvPr>
          <p:cNvSpPr/>
          <p:nvPr/>
        </p:nvSpPr>
        <p:spPr>
          <a:xfrm>
            <a:off x="534390" y="1093862"/>
            <a:ext cx="10379034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наивный алгоритм работает за время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Ω(2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262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14375</TotalTime>
  <Words>926</Words>
  <Application>Microsoft Macintosh PowerPoint</Application>
  <PresentationFormat>Widescreen</PresentationFormat>
  <Paragraphs>187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Consolas</vt:lpstr>
      <vt:lpstr>Times New Roman</vt:lpstr>
      <vt:lpstr>Тема Office</vt:lpstr>
      <vt:lpstr>Лекция 5  Жадные алгоритмы: Задача о праздничной вечеринке</vt:lpstr>
      <vt:lpstr>Структура занятия</vt:lpstr>
      <vt:lpstr>Описание задачи</vt:lpstr>
      <vt:lpstr>Наивный алгоритм</vt:lpstr>
      <vt:lpstr>Наивный алгоритм</vt:lpstr>
      <vt:lpstr>Наивный алгоритм</vt:lpstr>
      <vt:lpstr>Время работы</vt:lpstr>
      <vt:lpstr>Время работы</vt:lpstr>
      <vt:lpstr>PowerPoint Presentation</vt:lpstr>
      <vt:lpstr>PowerPoint Presentation</vt:lpstr>
      <vt:lpstr>PowerPoint Presentation</vt:lpstr>
      <vt:lpstr>Покрытие точек отрезками</vt:lpstr>
      <vt:lpstr>PowerPoint Presentation</vt:lpstr>
      <vt:lpstr>PowerPoint Presentation</vt:lpstr>
      <vt:lpstr>PowerPoint Presentation</vt:lpstr>
      <vt:lpstr>Связь с детьми в группах</vt:lpstr>
      <vt:lpstr>Связь с детьми в группах</vt:lpstr>
      <vt:lpstr>Связь с детьми в группах</vt:lpstr>
      <vt:lpstr>Связь с детьми в группах</vt:lpstr>
      <vt:lpstr>Связь с детьми в группах</vt:lpstr>
      <vt:lpstr>Связь с детьми в группах</vt:lpstr>
      <vt:lpstr>Связь с детьми в группах</vt:lpstr>
      <vt:lpstr>Связь с детьми в группах</vt:lpstr>
      <vt:lpstr>Жадный алгоритм</vt:lpstr>
      <vt:lpstr>Жадный алгоритм</vt:lpstr>
      <vt:lpstr>Жадный алгоритм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Артем Голубничий</cp:lastModifiedBy>
  <cp:revision>149</cp:revision>
  <dcterms:created xsi:type="dcterms:W3CDTF">2018-01-13T09:33:30Z</dcterms:created>
  <dcterms:modified xsi:type="dcterms:W3CDTF">2019-10-03T01:52:01Z</dcterms:modified>
</cp:coreProperties>
</file>