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68"/>
  </p:notesMasterIdLst>
  <p:sldIdLst>
    <p:sldId id="256" r:id="rId2"/>
    <p:sldId id="301" r:id="rId3"/>
    <p:sldId id="304" r:id="rId4"/>
    <p:sldId id="305" r:id="rId5"/>
    <p:sldId id="306" r:id="rId6"/>
    <p:sldId id="307" r:id="rId7"/>
    <p:sldId id="308" r:id="rId8"/>
    <p:sldId id="309" r:id="rId9"/>
    <p:sldId id="310" r:id="rId10"/>
    <p:sldId id="311" r:id="rId11"/>
    <p:sldId id="312" r:id="rId12"/>
    <p:sldId id="313" r:id="rId13"/>
    <p:sldId id="314" r:id="rId14"/>
    <p:sldId id="315" r:id="rId15"/>
    <p:sldId id="316" r:id="rId16"/>
    <p:sldId id="317" r:id="rId17"/>
    <p:sldId id="318" r:id="rId18"/>
    <p:sldId id="319" r:id="rId19"/>
    <p:sldId id="320" r:id="rId20"/>
    <p:sldId id="321" r:id="rId21"/>
    <p:sldId id="322" r:id="rId22"/>
    <p:sldId id="323" r:id="rId23"/>
    <p:sldId id="324" r:id="rId24"/>
    <p:sldId id="325" r:id="rId25"/>
    <p:sldId id="326" r:id="rId26"/>
    <p:sldId id="327" r:id="rId27"/>
    <p:sldId id="328" r:id="rId28"/>
    <p:sldId id="329" r:id="rId29"/>
    <p:sldId id="330" r:id="rId30"/>
    <p:sldId id="331" r:id="rId31"/>
    <p:sldId id="332" r:id="rId32"/>
    <p:sldId id="333" r:id="rId33"/>
    <p:sldId id="334" r:id="rId34"/>
    <p:sldId id="335" r:id="rId35"/>
    <p:sldId id="336" r:id="rId36"/>
    <p:sldId id="337" r:id="rId37"/>
    <p:sldId id="338" r:id="rId38"/>
    <p:sldId id="339" r:id="rId39"/>
    <p:sldId id="340" r:id="rId40"/>
    <p:sldId id="341" r:id="rId41"/>
    <p:sldId id="342" r:id="rId42"/>
    <p:sldId id="343" r:id="rId43"/>
    <p:sldId id="344" r:id="rId44"/>
    <p:sldId id="345" r:id="rId45"/>
    <p:sldId id="346" r:id="rId46"/>
    <p:sldId id="347" r:id="rId47"/>
    <p:sldId id="348" r:id="rId48"/>
    <p:sldId id="349" r:id="rId49"/>
    <p:sldId id="350" r:id="rId50"/>
    <p:sldId id="351" r:id="rId51"/>
    <p:sldId id="352" r:id="rId52"/>
    <p:sldId id="353" r:id="rId53"/>
    <p:sldId id="354" r:id="rId54"/>
    <p:sldId id="355" r:id="rId55"/>
    <p:sldId id="356" r:id="rId56"/>
    <p:sldId id="357" r:id="rId57"/>
    <p:sldId id="358" r:id="rId58"/>
    <p:sldId id="359" r:id="rId59"/>
    <p:sldId id="360" r:id="rId60"/>
    <p:sldId id="361" r:id="rId61"/>
    <p:sldId id="362" r:id="rId62"/>
    <p:sldId id="363" r:id="rId63"/>
    <p:sldId id="364" r:id="rId64"/>
    <p:sldId id="365" r:id="rId65"/>
    <p:sldId id="366" r:id="rId66"/>
    <p:sldId id="367" r:id="rId6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202AC4"/>
    <a:srgbClr val="4C21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35" autoAdjust="0"/>
    <p:restoredTop sz="94681" autoAdjust="0"/>
  </p:normalViewPr>
  <p:slideViewPr>
    <p:cSldViewPr snapToGrid="0">
      <p:cViewPr>
        <p:scale>
          <a:sx n="78" d="100"/>
          <a:sy n="78" d="100"/>
        </p:scale>
        <p:origin x="416" y="8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02EA2D-584B-4B4E-BF2D-66B0D1FE4316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D439A7-345F-4259-9352-F94EDAD104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429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64C8E-27E4-45C7-A245-43286C33A964}" type="datetime1">
              <a:rPr lang="ru-RU" smtClean="0"/>
              <a:t>15.10.2018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022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57F21-CF30-48B5-8A43-44E9A17C49FC}" type="datetime1">
              <a:rPr lang="ru-RU" smtClean="0"/>
              <a:t>15.10.2018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5246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0DA0-0EDC-40D4-99A6-3EA46A4A9DC7}" type="datetime1">
              <a:rPr lang="ru-RU" smtClean="0"/>
              <a:t>15.10.2018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9454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253B2-F6E0-4E4D-867F-5F2DA9EEDB4F}" type="datetime1">
              <a:rPr lang="ru-RU" smtClean="0"/>
              <a:t>15.10.2018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034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8AD8C-85F9-4246-A60C-627EA77AA8C8}" type="datetime1">
              <a:rPr lang="ru-RU" smtClean="0"/>
              <a:t>15.10.2018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2960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018C3-2B4A-43CA-B2FD-A29CEFD85602}" type="datetime1">
              <a:rPr lang="ru-RU" smtClean="0"/>
              <a:t>15.10.2018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331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99DE5-07C8-4C0E-AB9F-3CF8B44D6863}" type="datetime1">
              <a:rPr lang="ru-RU" smtClean="0"/>
              <a:t>15.10.2018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072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195EB-78FF-4FFC-8C71-F81C999E493A}" type="datetime1">
              <a:rPr lang="ru-RU" smtClean="0"/>
              <a:t>15.10.2018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826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B49A1-7B80-4C58-AFB8-7BFF93636C27}" type="datetime1">
              <a:rPr lang="ru-RU" smtClean="0"/>
              <a:t>15.10.2018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6037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22457-305C-4C54-B08C-CC039AC51FD1}" type="datetime1">
              <a:rPr lang="ru-RU" smtClean="0"/>
              <a:t>15.10.2018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133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134F0-7FE2-4087-ACB8-8846BE3EE286}" type="datetime1">
              <a:rPr lang="ru-RU" smtClean="0"/>
              <a:t>15.10.2018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06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512A2-9328-4857-9171-A8354D6DEFCD}" type="datetime1">
              <a:rPr lang="ru-RU" smtClean="0"/>
              <a:t>15.10.2018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6102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rtem@golubnichij.ru" TargetMode="External"/><Relationship Id="rId2" Type="http://schemas.openxmlformats.org/officeDocument/2006/relationships/hyperlink" Target="http://ivt.iitio.ru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" y="2215663"/>
            <a:ext cx="12192000" cy="1185564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latin typeface="+mn-lt"/>
                <a:cs typeface="Times New Roman" panose="02020603050405020304" pitchFamily="18" charset="0"/>
              </a:rPr>
              <a:t>Divide and conquer:</a:t>
            </a:r>
            <a:br>
              <a:rPr lang="ru-RU" sz="4000" b="1" dirty="0">
                <a:latin typeface="+mn-lt"/>
                <a:cs typeface="Times New Roman" panose="02020603050405020304" pitchFamily="18" charset="0"/>
              </a:rPr>
            </a:br>
            <a:r>
              <a:rPr lang="en-US" sz="4000" b="1" dirty="0">
                <a:latin typeface="+mn-lt"/>
                <a:cs typeface="Times New Roman" panose="02020603050405020304" pitchFamily="18" charset="0"/>
              </a:rPr>
              <a:t>Searching in an Array </a:t>
            </a:r>
            <a:endParaRPr lang="ru-RU" sz="40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45255" y="304399"/>
            <a:ext cx="4667254" cy="1067201"/>
          </a:xfr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b="1" dirty="0">
                <a:cs typeface="Times New Roman" panose="02020603050405020304" pitchFamily="18" charset="0"/>
                <a:hlinkClick r:id="rId2"/>
              </a:rPr>
              <a:t>http://iti.wtf</a:t>
            </a:r>
            <a:endParaRPr lang="ru-RU" b="1" dirty="0">
              <a:cs typeface="Times New Roman" panose="02020603050405020304" pitchFamily="18" charset="0"/>
            </a:endParaRPr>
          </a:p>
          <a:p>
            <a:pPr algn="l"/>
            <a:r>
              <a:rPr lang="en-US" b="1" dirty="0">
                <a:cs typeface="Times New Roman" panose="02020603050405020304" pitchFamily="18" charset="0"/>
              </a:rPr>
              <a:t>Algorithms and Data Structures </a:t>
            </a:r>
            <a:endParaRPr lang="ru-RU" b="1" dirty="0"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2" y="3875933"/>
            <a:ext cx="1219200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err="1">
                <a:ea typeface="Times New Roman" charset="0"/>
                <a:cs typeface="Times New Roman" charset="0"/>
              </a:rPr>
              <a:t>Artem</a:t>
            </a:r>
            <a:r>
              <a:rPr lang="en-US" sz="2800" dirty="0">
                <a:ea typeface="Times New Roman" charset="0"/>
                <a:cs typeface="Times New Roman" charset="0"/>
              </a:rPr>
              <a:t> A. </a:t>
            </a:r>
            <a:r>
              <a:rPr lang="en-US" sz="2800" dirty="0" err="1">
                <a:ea typeface="Times New Roman" charset="0"/>
                <a:cs typeface="Times New Roman" charset="0"/>
              </a:rPr>
              <a:t>Golubnichiy</a:t>
            </a:r>
            <a:endParaRPr lang="en-US" sz="2800" dirty="0">
              <a:ea typeface="Times New Roman" charset="0"/>
              <a:cs typeface="Times New Roman" charset="0"/>
            </a:endParaRPr>
          </a:p>
          <a:p>
            <a:pPr algn="ctr"/>
            <a:r>
              <a:rPr lang="en-US" sz="2000" dirty="0">
                <a:ea typeface="Times New Roman" charset="0"/>
                <a:cs typeface="Times New Roman" charset="0"/>
                <a:hlinkClick r:id="rId3"/>
              </a:rPr>
              <a:t>artem@golubnichij.ru</a:t>
            </a:r>
            <a:endParaRPr lang="ru-RU" sz="2000" dirty="0">
              <a:ea typeface="Times New Roman" charset="0"/>
              <a:cs typeface="Times New Roman" charset="0"/>
            </a:endParaRPr>
          </a:p>
          <a:p>
            <a:pPr algn="ctr"/>
            <a:endParaRPr lang="ru-RU" sz="2000" dirty="0">
              <a:ea typeface="Times New Roman" charset="0"/>
              <a:cs typeface="Times New Roman" charset="0"/>
            </a:endParaRPr>
          </a:p>
          <a:p>
            <a:pPr algn="ctr"/>
            <a:r>
              <a:rPr lang="en-US" sz="2000" dirty="0">
                <a:ea typeface="Times New Roman" charset="0"/>
                <a:cs typeface="Times New Roman" charset="0"/>
              </a:rPr>
              <a:t>Department of Software of Computer Facilities and Automated Systems </a:t>
            </a:r>
          </a:p>
          <a:p>
            <a:pPr algn="ctr"/>
            <a:r>
              <a:rPr lang="en-US" sz="2000" dirty="0" err="1">
                <a:ea typeface="Times New Roman" charset="0"/>
                <a:cs typeface="Times New Roman" charset="0"/>
              </a:rPr>
              <a:t>Katanov</a:t>
            </a:r>
            <a:r>
              <a:rPr lang="en-US" sz="2000" dirty="0">
                <a:ea typeface="Times New Roman" charset="0"/>
                <a:cs typeface="Times New Roman" charset="0"/>
              </a:rPr>
              <a:t> </a:t>
            </a:r>
            <a:r>
              <a:rPr lang="en-US" sz="2000" dirty="0" err="1">
                <a:ea typeface="Times New Roman" charset="0"/>
                <a:cs typeface="Times New Roman" charset="0"/>
              </a:rPr>
              <a:t>Khakass</a:t>
            </a:r>
            <a:r>
              <a:rPr lang="en-US" sz="2000" dirty="0">
                <a:ea typeface="Times New Roman" charset="0"/>
                <a:cs typeface="Times New Roman" charset="0"/>
              </a:rPr>
              <a:t> State University</a:t>
            </a:r>
            <a:endParaRPr lang="ru-RU" sz="2000" dirty="0">
              <a:ea typeface="Times New Roman" charset="0"/>
              <a:cs typeface="Times New Roman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Администратор\Documents\MEGA\Материалы по предметам\Алгоритмы и СД\logo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329" y="249343"/>
            <a:ext cx="1673960" cy="168200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61536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10</a:t>
            </a:fld>
            <a:endParaRPr lang="ru-RU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C8D38F2-8A01-B041-8112-9AFA40F5C882}"/>
              </a:ext>
            </a:extLst>
          </p:cNvPr>
          <p:cNvSpPr/>
          <p:nvPr/>
        </p:nvSpPr>
        <p:spPr>
          <a:xfrm>
            <a:off x="2362200" y="1583582"/>
            <a:ext cx="7467599" cy="45126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9" name="Triangle 8">
            <a:extLst>
              <a:ext uri="{FF2B5EF4-FFF2-40B4-BE49-F238E27FC236}">
                <a16:creationId xmlns:a16="http://schemas.microsoft.com/office/drawing/2014/main" id="{C6F8C688-9C7D-BF4D-B205-8EC7F72D4459}"/>
              </a:ext>
            </a:extLst>
          </p:cNvPr>
          <p:cNvSpPr/>
          <p:nvPr/>
        </p:nvSpPr>
        <p:spPr>
          <a:xfrm>
            <a:off x="2362200" y="3251200"/>
            <a:ext cx="3759200" cy="2845006"/>
          </a:xfrm>
          <a:prstGeom prst="triangle">
            <a:avLst>
              <a:gd name="adj" fmla="val 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244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11</a:t>
            </a:fld>
            <a:endParaRPr lang="ru-RU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C8D38F2-8A01-B041-8112-9AFA40F5C882}"/>
              </a:ext>
            </a:extLst>
          </p:cNvPr>
          <p:cNvSpPr/>
          <p:nvPr/>
        </p:nvSpPr>
        <p:spPr>
          <a:xfrm>
            <a:off x="2362200" y="1583582"/>
            <a:ext cx="7467599" cy="45126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9" name="Triangle 8">
            <a:extLst>
              <a:ext uri="{FF2B5EF4-FFF2-40B4-BE49-F238E27FC236}">
                <a16:creationId xmlns:a16="http://schemas.microsoft.com/office/drawing/2014/main" id="{C6F8C688-9C7D-BF4D-B205-8EC7F72D4459}"/>
              </a:ext>
            </a:extLst>
          </p:cNvPr>
          <p:cNvSpPr/>
          <p:nvPr/>
        </p:nvSpPr>
        <p:spPr>
          <a:xfrm>
            <a:off x="2362200" y="3251200"/>
            <a:ext cx="3759200" cy="2845006"/>
          </a:xfrm>
          <a:prstGeom prst="triangle">
            <a:avLst>
              <a:gd name="adj" fmla="val 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riangle 3">
            <a:extLst>
              <a:ext uri="{FF2B5EF4-FFF2-40B4-BE49-F238E27FC236}">
                <a16:creationId xmlns:a16="http://schemas.microsoft.com/office/drawing/2014/main" id="{52CA04A4-3126-AA45-8AF1-DFD3A2DDD13D}"/>
              </a:ext>
            </a:extLst>
          </p:cNvPr>
          <p:cNvSpPr/>
          <p:nvPr/>
        </p:nvSpPr>
        <p:spPr>
          <a:xfrm rot="10800000">
            <a:off x="2362199" y="3251200"/>
            <a:ext cx="7467599" cy="2845006"/>
          </a:xfrm>
          <a:prstGeom prst="triangl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66936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12</a:t>
            </a:fld>
            <a:endParaRPr lang="ru-RU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C8D38F2-8A01-B041-8112-9AFA40F5C882}"/>
              </a:ext>
            </a:extLst>
          </p:cNvPr>
          <p:cNvSpPr/>
          <p:nvPr/>
        </p:nvSpPr>
        <p:spPr>
          <a:xfrm>
            <a:off x="2362200" y="1583582"/>
            <a:ext cx="7467599" cy="45126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9" name="Triangle 8">
            <a:extLst>
              <a:ext uri="{FF2B5EF4-FFF2-40B4-BE49-F238E27FC236}">
                <a16:creationId xmlns:a16="http://schemas.microsoft.com/office/drawing/2014/main" id="{C6F8C688-9C7D-BF4D-B205-8EC7F72D4459}"/>
              </a:ext>
            </a:extLst>
          </p:cNvPr>
          <p:cNvSpPr/>
          <p:nvPr/>
        </p:nvSpPr>
        <p:spPr>
          <a:xfrm>
            <a:off x="2362200" y="3251200"/>
            <a:ext cx="3759200" cy="2845006"/>
          </a:xfrm>
          <a:prstGeom prst="triangle">
            <a:avLst>
              <a:gd name="adj" fmla="val 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riangle 3">
            <a:extLst>
              <a:ext uri="{FF2B5EF4-FFF2-40B4-BE49-F238E27FC236}">
                <a16:creationId xmlns:a16="http://schemas.microsoft.com/office/drawing/2014/main" id="{52CA04A4-3126-AA45-8AF1-DFD3A2DDD13D}"/>
              </a:ext>
            </a:extLst>
          </p:cNvPr>
          <p:cNvSpPr/>
          <p:nvPr/>
        </p:nvSpPr>
        <p:spPr>
          <a:xfrm rot="10800000">
            <a:off x="2362199" y="3251200"/>
            <a:ext cx="7467599" cy="2845006"/>
          </a:xfrm>
          <a:prstGeom prst="triangl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riangle 1">
            <a:extLst>
              <a:ext uri="{FF2B5EF4-FFF2-40B4-BE49-F238E27FC236}">
                <a16:creationId xmlns:a16="http://schemas.microsoft.com/office/drawing/2014/main" id="{C6D9328F-E0E5-ED40-B686-598B4177C991}"/>
              </a:ext>
            </a:extLst>
          </p:cNvPr>
          <p:cNvSpPr/>
          <p:nvPr/>
        </p:nvSpPr>
        <p:spPr>
          <a:xfrm>
            <a:off x="6121400" y="3251199"/>
            <a:ext cx="3708398" cy="2845008"/>
          </a:xfrm>
          <a:prstGeom prst="triangle">
            <a:avLst>
              <a:gd name="adj" fmla="val 10000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53100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13</a:t>
            </a:fld>
            <a:endParaRPr lang="ru-RU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C8D38F2-8A01-B041-8112-9AFA40F5C882}"/>
              </a:ext>
            </a:extLst>
          </p:cNvPr>
          <p:cNvSpPr/>
          <p:nvPr/>
        </p:nvSpPr>
        <p:spPr>
          <a:xfrm>
            <a:off x="2362200" y="1583582"/>
            <a:ext cx="7467599" cy="45126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9" name="Triangle 8">
            <a:extLst>
              <a:ext uri="{FF2B5EF4-FFF2-40B4-BE49-F238E27FC236}">
                <a16:creationId xmlns:a16="http://schemas.microsoft.com/office/drawing/2014/main" id="{C6F8C688-9C7D-BF4D-B205-8EC7F72D4459}"/>
              </a:ext>
            </a:extLst>
          </p:cNvPr>
          <p:cNvSpPr/>
          <p:nvPr/>
        </p:nvSpPr>
        <p:spPr>
          <a:xfrm>
            <a:off x="2362200" y="3251200"/>
            <a:ext cx="3759200" cy="2845006"/>
          </a:xfrm>
          <a:prstGeom prst="triangle">
            <a:avLst>
              <a:gd name="adj" fmla="val 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riangle 3">
            <a:extLst>
              <a:ext uri="{FF2B5EF4-FFF2-40B4-BE49-F238E27FC236}">
                <a16:creationId xmlns:a16="http://schemas.microsoft.com/office/drawing/2014/main" id="{52CA04A4-3126-AA45-8AF1-DFD3A2DDD13D}"/>
              </a:ext>
            </a:extLst>
          </p:cNvPr>
          <p:cNvSpPr/>
          <p:nvPr/>
        </p:nvSpPr>
        <p:spPr>
          <a:xfrm rot="10800000">
            <a:off x="2362199" y="3251200"/>
            <a:ext cx="7467599" cy="2845006"/>
          </a:xfrm>
          <a:prstGeom prst="triangl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riangle 1">
            <a:extLst>
              <a:ext uri="{FF2B5EF4-FFF2-40B4-BE49-F238E27FC236}">
                <a16:creationId xmlns:a16="http://schemas.microsoft.com/office/drawing/2014/main" id="{C6D9328F-E0E5-ED40-B686-598B4177C991}"/>
              </a:ext>
            </a:extLst>
          </p:cNvPr>
          <p:cNvSpPr/>
          <p:nvPr/>
        </p:nvSpPr>
        <p:spPr>
          <a:xfrm>
            <a:off x="6121400" y="3251199"/>
            <a:ext cx="3708398" cy="2845008"/>
          </a:xfrm>
          <a:prstGeom prst="triangle">
            <a:avLst>
              <a:gd name="adj" fmla="val 10000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013A77-1B29-9B41-B393-5DCDF3626EC8}"/>
              </a:ext>
            </a:extLst>
          </p:cNvPr>
          <p:cNvSpPr txBox="1"/>
          <p:nvPr/>
        </p:nvSpPr>
        <p:spPr>
          <a:xfrm>
            <a:off x="4057648" y="295887"/>
            <a:ext cx="4076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3300"/>
                </a:solidFill>
              </a:rPr>
              <a:t>Not the same type </a:t>
            </a:r>
            <a:endParaRPr lang="ru-RU" sz="40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6673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14</a:t>
            </a:fld>
            <a:endParaRPr lang="ru-RU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C8D38F2-8A01-B041-8112-9AFA40F5C882}"/>
              </a:ext>
            </a:extLst>
          </p:cNvPr>
          <p:cNvSpPr/>
          <p:nvPr/>
        </p:nvSpPr>
        <p:spPr>
          <a:xfrm>
            <a:off x="2362200" y="1583582"/>
            <a:ext cx="7467599" cy="45126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6552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15</a:t>
            </a:fld>
            <a:endParaRPr lang="ru-RU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C8D38F2-8A01-B041-8112-9AFA40F5C882}"/>
              </a:ext>
            </a:extLst>
          </p:cNvPr>
          <p:cNvSpPr/>
          <p:nvPr/>
        </p:nvSpPr>
        <p:spPr>
          <a:xfrm>
            <a:off x="2362200" y="1583582"/>
            <a:ext cx="7467599" cy="45126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895C65F-1ECE-5945-9176-B24CF42A6B58}"/>
              </a:ext>
            </a:extLst>
          </p:cNvPr>
          <p:cNvSpPr/>
          <p:nvPr/>
        </p:nvSpPr>
        <p:spPr>
          <a:xfrm>
            <a:off x="2362200" y="3390900"/>
            <a:ext cx="7467600" cy="27305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shade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06525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16</a:t>
            </a:fld>
            <a:endParaRPr lang="ru-RU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C8D38F2-8A01-B041-8112-9AFA40F5C882}"/>
              </a:ext>
            </a:extLst>
          </p:cNvPr>
          <p:cNvSpPr/>
          <p:nvPr/>
        </p:nvSpPr>
        <p:spPr>
          <a:xfrm>
            <a:off x="2362200" y="1583582"/>
            <a:ext cx="7467599" cy="45126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895C65F-1ECE-5945-9176-B24CF42A6B58}"/>
              </a:ext>
            </a:extLst>
          </p:cNvPr>
          <p:cNvSpPr/>
          <p:nvPr/>
        </p:nvSpPr>
        <p:spPr>
          <a:xfrm>
            <a:off x="2362200" y="3390900"/>
            <a:ext cx="7467600" cy="27305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CD1E006-09F0-1847-BD68-B19A69B3906F}"/>
              </a:ext>
            </a:extLst>
          </p:cNvPr>
          <p:cNvSpPr/>
          <p:nvPr/>
        </p:nvSpPr>
        <p:spPr>
          <a:xfrm>
            <a:off x="2362200" y="1583582"/>
            <a:ext cx="4635500" cy="262011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11269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17</a:t>
            </a:fld>
            <a:endParaRPr lang="ru-RU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C8D38F2-8A01-B041-8112-9AFA40F5C882}"/>
              </a:ext>
            </a:extLst>
          </p:cNvPr>
          <p:cNvSpPr/>
          <p:nvPr/>
        </p:nvSpPr>
        <p:spPr>
          <a:xfrm>
            <a:off x="2362200" y="1583582"/>
            <a:ext cx="7467599" cy="45126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895C65F-1ECE-5945-9176-B24CF42A6B58}"/>
              </a:ext>
            </a:extLst>
          </p:cNvPr>
          <p:cNvSpPr/>
          <p:nvPr/>
        </p:nvSpPr>
        <p:spPr>
          <a:xfrm>
            <a:off x="2362200" y="3390900"/>
            <a:ext cx="7467600" cy="27305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CD1E006-09F0-1847-BD68-B19A69B3906F}"/>
              </a:ext>
            </a:extLst>
          </p:cNvPr>
          <p:cNvSpPr/>
          <p:nvPr/>
        </p:nvSpPr>
        <p:spPr>
          <a:xfrm>
            <a:off x="2362200" y="1583582"/>
            <a:ext cx="4635500" cy="262011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B21FAF3-9921-7348-B769-415EEE3247E9}"/>
              </a:ext>
            </a:extLst>
          </p:cNvPr>
          <p:cNvSpPr/>
          <p:nvPr/>
        </p:nvSpPr>
        <p:spPr>
          <a:xfrm>
            <a:off x="5435600" y="1583582"/>
            <a:ext cx="4394199" cy="340751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3674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18</a:t>
            </a:fld>
            <a:endParaRPr lang="ru-RU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C8D38F2-8A01-B041-8112-9AFA40F5C882}"/>
              </a:ext>
            </a:extLst>
          </p:cNvPr>
          <p:cNvSpPr/>
          <p:nvPr/>
        </p:nvSpPr>
        <p:spPr>
          <a:xfrm>
            <a:off x="2362200" y="1583582"/>
            <a:ext cx="7467599" cy="45126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895C65F-1ECE-5945-9176-B24CF42A6B58}"/>
              </a:ext>
            </a:extLst>
          </p:cNvPr>
          <p:cNvSpPr/>
          <p:nvPr/>
        </p:nvSpPr>
        <p:spPr>
          <a:xfrm>
            <a:off x="2362200" y="3390900"/>
            <a:ext cx="7467600" cy="27305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CD1E006-09F0-1847-BD68-B19A69B3906F}"/>
              </a:ext>
            </a:extLst>
          </p:cNvPr>
          <p:cNvSpPr/>
          <p:nvPr/>
        </p:nvSpPr>
        <p:spPr>
          <a:xfrm>
            <a:off x="2362200" y="1583582"/>
            <a:ext cx="4635500" cy="262011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B21FAF3-9921-7348-B769-415EEE3247E9}"/>
              </a:ext>
            </a:extLst>
          </p:cNvPr>
          <p:cNvSpPr/>
          <p:nvPr/>
        </p:nvSpPr>
        <p:spPr>
          <a:xfrm>
            <a:off x="5435600" y="1583582"/>
            <a:ext cx="4394199" cy="340751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E69B3F-FD58-294F-96FA-822E9D6F3AB6}"/>
              </a:ext>
            </a:extLst>
          </p:cNvPr>
          <p:cNvSpPr txBox="1"/>
          <p:nvPr/>
        </p:nvSpPr>
        <p:spPr>
          <a:xfrm>
            <a:off x="4673599" y="124533"/>
            <a:ext cx="284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3300"/>
                </a:solidFill>
              </a:rPr>
              <a:t>Overlapping</a:t>
            </a:r>
            <a:endParaRPr lang="ru-RU" sz="40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1618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19</a:t>
            </a:fld>
            <a:endParaRPr lang="ru-RU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45627A4-703E-6F42-A4FC-82EC34536E8F}"/>
              </a:ext>
            </a:extLst>
          </p:cNvPr>
          <p:cNvSpPr/>
          <p:nvPr/>
        </p:nvSpPr>
        <p:spPr>
          <a:xfrm>
            <a:off x="0" y="0"/>
            <a:ext cx="113537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4000" dirty="0"/>
              <a:t>Divide: Break apart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6B215B2-B34C-0444-A4D4-CDBE0ACF564D}"/>
              </a:ext>
            </a:extLst>
          </p:cNvPr>
          <p:cNvSpPr/>
          <p:nvPr/>
        </p:nvSpPr>
        <p:spPr>
          <a:xfrm>
            <a:off x="902524" y="3276600"/>
            <a:ext cx="6247576" cy="267293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1B7103-9B71-F442-B8D5-5F98C2F8E233}"/>
              </a:ext>
            </a:extLst>
          </p:cNvPr>
          <p:cNvSpPr/>
          <p:nvPr/>
        </p:nvSpPr>
        <p:spPr>
          <a:xfrm>
            <a:off x="902524" y="1436914"/>
            <a:ext cx="4063176" cy="183968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33EC64C-9A1E-E34C-A280-31AE0C8EA8BC}"/>
              </a:ext>
            </a:extLst>
          </p:cNvPr>
          <p:cNvSpPr/>
          <p:nvPr/>
        </p:nvSpPr>
        <p:spPr>
          <a:xfrm>
            <a:off x="7150100" y="1436914"/>
            <a:ext cx="4203699" cy="45126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2D78E0-3BD6-F842-88A2-10DDB90D8C0D}"/>
              </a:ext>
            </a:extLst>
          </p:cNvPr>
          <p:cNvSpPr/>
          <p:nvPr/>
        </p:nvSpPr>
        <p:spPr>
          <a:xfrm>
            <a:off x="4965700" y="1436914"/>
            <a:ext cx="2184400" cy="183968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6455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9386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  <a:cs typeface="Times New Roman" panose="02020603050405020304" pitchFamily="18" charset="0"/>
              </a:rPr>
              <a:t>STRUCTURE OF THE CLASS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</a:t>
            </a:fld>
            <a:endParaRPr lang="ru-RU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0988E27-BFE7-6449-B426-814F69AD59B3}"/>
              </a:ext>
            </a:extLst>
          </p:cNvPr>
          <p:cNvSpPr/>
          <p:nvPr/>
        </p:nvSpPr>
        <p:spPr>
          <a:xfrm>
            <a:off x="482930" y="1093862"/>
            <a:ext cx="6096000" cy="1964512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Main Idea of Divide-and-Conquer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Linear Search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Binary Search </a:t>
            </a:r>
          </a:p>
        </p:txBody>
      </p:sp>
    </p:spTree>
    <p:extLst>
      <p:ext uri="{BB962C8B-B14F-4D97-AF65-F5344CB8AC3E}">
        <p14:creationId xmlns:p14="http://schemas.microsoft.com/office/powerpoint/2010/main" val="11427888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20</a:t>
            </a:fld>
            <a:endParaRPr lang="ru-RU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45627A4-703E-6F42-A4FC-82EC34536E8F}"/>
              </a:ext>
            </a:extLst>
          </p:cNvPr>
          <p:cNvSpPr/>
          <p:nvPr/>
        </p:nvSpPr>
        <p:spPr>
          <a:xfrm>
            <a:off x="0" y="0"/>
            <a:ext cx="113537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4000" dirty="0"/>
              <a:t>Divide: Break apart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6B215B2-B34C-0444-A4D4-CDBE0ACF564D}"/>
              </a:ext>
            </a:extLst>
          </p:cNvPr>
          <p:cNvSpPr/>
          <p:nvPr/>
        </p:nvSpPr>
        <p:spPr>
          <a:xfrm>
            <a:off x="496124" y="3683412"/>
            <a:ext cx="6247576" cy="267293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1B7103-9B71-F442-B8D5-5F98C2F8E233}"/>
              </a:ext>
            </a:extLst>
          </p:cNvPr>
          <p:cNvSpPr/>
          <p:nvPr/>
        </p:nvSpPr>
        <p:spPr>
          <a:xfrm>
            <a:off x="496124" y="1436914"/>
            <a:ext cx="4063176" cy="183968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33EC64C-9A1E-E34C-A280-31AE0C8EA8BC}"/>
              </a:ext>
            </a:extLst>
          </p:cNvPr>
          <p:cNvSpPr/>
          <p:nvPr/>
        </p:nvSpPr>
        <p:spPr>
          <a:xfrm>
            <a:off x="7404100" y="1436914"/>
            <a:ext cx="4203699" cy="45126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2D78E0-3BD6-F842-88A2-10DDB90D8C0D}"/>
              </a:ext>
            </a:extLst>
          </p:cNvPr>
          <p:cNvSpPr/>
          <p:nvPr/>
        </p:nvSpPr>
        <p:spPr>
          <a:xfrm>
            <a:off x="4762500" y="1436914"/>
            <a:ext cx="2184400" cy="183968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5583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21</a:t>
            </a:fld>
            <a:endParaRPr lang="ru-RU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45627A4-703E-6F42-A4FC-82EC34536E8F}"/>
              </a:ext>
            </a:extLst>
          </p:cNvPr>
          <p:cNvSpPr/>
          <p:nvPr/>
        </p:nvSpPr>
        <p:spPr>
          <a:xfrm>
            <a:off x="0" y="0"/>
            <a:ext cx="113537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4000" dirty="0"/>
              <a:t>Conquer: Solve subproblems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6B215B2-B34C-0444-A4D4-CDBE0ACF564D}"/>
              </a:ext>
            </a:extLst>
          </p:cNvPr>
          <p:cNvSpPr/>
          <p:nvPr/>
        </p:nvSpPr>
        <p:spPr>
          <a:xfrm>
            <a:off x="496124" y="3683412"/>
            <a:ext cx="6247576" cy="267293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1B7103-9B71-F442-B8D5-5F98C2F8E233}"/>
              </a:ext>
            </a:extLst>
          </p:cNvPr>
          <p:cNvSpPr/>
          <p:nvPr/>
        </p:nvSpPr>
        <p:spPr>
          <a:xfrm>
            <a:off x="496124" y="1436914"/>
            <a:ext cx="4063176" cy="183968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33EC64C-9A1E-E34C-A280-31AE0C8EA8BC}"/>
              </a:ext>
            </a:extLst>
          </p:cNvPr>
          <p:cNvSpPr/>
          <p:nvPr/>
        </p:nvSpPr>
        <p:spPr>
          <a:xfrm>
            <a:off x="7404100" y="1436914"/>
            <a:ext cx="4203699" cy="45126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2D78E0-3BD6-F842-88A2-10DDB90D8C0D}"/>
              </a:ext>
            </a:extLst>
          </p:cNvPr>
          <p:cNvSpPr/>
          <p:nvPr/>
        </p:nvSpPr>
        <p:spPr>
          <a:xfrm>
            <a:off x="4762500" y="1436914"/>
            <a:ext cx="2184400" cy="183968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51204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22</a:t>
            </a:fld>
            <a:endParaRPr lang="ru-RU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45627A4-703E-6F42-A4FC-82EC34536E8F}"/>
              </a:ext>
            </a:extLst>
          </p:cNvPr>
          <p:cNvSpPr/>
          <p:nvPr/>
        </p:nvSpPr>
        <p:spPr>
          <a:xfrm>
            <a:off x="0" y="0"/>
            <a:ext cx="113537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4000" dirty="0"/>
              <a:t>Conquer: Solve subproblems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6B215B2-B34C-0444-A4D4-CDBE0ACF564D}"/>
              </a:ext>
            </a:extLst>
          </p:cNvPr>
          <p:cNvSpPr/>
          <p:nvPr/>
        </p:nvSpPr>
        <p:spPr>
          <a:xfrm>
            <a:off x="496124" y="3683412"/>
            <a:ext cx="6247576" cy="267293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✔️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1B7103-9B71-F442-B8D5-5F98C2F8E233}"/>
              </a:ext>
            </a:extLst>
          </p:cNvPr>
          <p:cNvSpPr/>
          <p:nvPr/>
        </p:nvSpPr>
        <p:spPr>
          <a:xfrm>
            <a:off x="496124" y="1436914"/>
            <a:ext cx="4063176" cy="183968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33EC64C-9A1E-E34C-A280-31AE0C8EA8BC}"/>
              </a:ext>
            </a:extLst>
          </p:cNvPr>
          <p:cNvSpPr/>
          <p:nvPr/>
        </p:nvSpPr>
        <p:spPr>
          <a:xfrm>
            <a:off x="7404100" y="1436914"/>
            <a:ext cx="4203699" cy="45126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2D78E0-3BD6-F842-88A2-10DDB90D8C0D}"/>
              </a:ext>
            </a:extLst>
          </p:cNvPr>
          <p:cNvSpPr/>
          <p:nvPr/>
        </p:nvSpPr>
        <p:spPr>
          <a:xfrm>
            <a:off x="4762500" y="1436914"/>
            <a:ext cx="2184400" cy="183968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3477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23</a:t>
            </a:fld>
            <a:endParaRPr lang="ru-RU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45627A4-703E-6F42-A4FC-82EC34536E8F}"/>
              </a:ext>
            </a:extLst>
          </p:cNvPr>
          <p:cNvSpPr/>
          <p:nvPr/>
        </p:nvSpPr>
        <p:spPr>
          <a:xfrm>
            <a:off x="0" y="0"/>
            <a:ext cx="113537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4000" dirty="0"/>
              <a:t>Conquer: Solve subproblems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6B215B2-B34C-0444-A4D4-CDBE0ACF564D}"/>
              </a:ext>
            </a:extLst>
          </p:cNvPr>
          <p:cNvSpPr/>
          <p:nvPr/>
        </p:nvSpPr>
        <p:spPr>
          <a:xfrm>
            <a:off x="496124" y="3683412"/>
            <a:ext cx="6247576" cy="267293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✔️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1B7103-9B71-F442-B8D5-5F98C2F8E233}"/>
              </a:ext>
            </a:extLst>
          </p:cNvPr>
          <p:cNvSpPr/>
          <p:nvPr/>
        </p:nvSpPr>
        <p:spPr>
          <a:xfrm>
            <a:off x="496124" y="1436914"/>
            <a:ext cx="4063176" cy="183968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✔️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33EC64C-9A1E-E34C-A280-31AE0C8EA8BC}"/>
              </a:ext>
            </a:extLst>
          </p:cNvPr>
          <p:cNvSpPr/>
          <p:nvPr/>
        </p:nvSpPr>
        <p:spPr>
          <a:xfrm>
            <a:off x="7404100" y="1436914"/>
            <a:ext cx="4203699" cy="45126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2D78E0-3BD6-F842-88A2-10DDB90D8C0D}"/>
              </a:ext>
            </a:extLst>
          </p:cNvPr>
          <p:cNvSpPr/>
          <p:nvPr/>
        </p:nvSpPr>
        <p:spPr>
          <a:xfrm>
            <a:off x="4762500" y="1436914"/>
            <a:ext cx="2184400" cy="183968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0188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24</a:t>
            </a:fld>
            <a:endParaRPr lang="ru-RU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45627A4-703E-6F42-A4FC-82EC34536E8F}"/>
              </a:ext>
            </a:extLst>
          </p:cNvPr>
          <p:cNvSpPr/>
          <p:nvPr/>
        </p:nvSpPr>
        <p:spPr>
          <a:xfrm>
            <a:off x="0" y="0"/>
            <a:ext cx="113537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4000" dirty="0"/>
              <a:t>Conquer: Solve subproblems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6B215B2-B34C-0444-A4D4-CDBE0ACF564D}"/>
              </a:ext>
            </a:extLst>
          </p:cNvPr>
          <p:cNvSpPr/>
          <p:nvPr/>
        </p:nvSpPr>
        <p:spPr>
          <a:xfrm>
            <a:off x="496124" y="3683412"/>
            <a:ext cx="6247576" cy="267293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✔️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1B7103-9B71-F442-B8D5-5F98C2F8E233}"/>
              </a:ext>
            </a:extLst>
          </p:cNvPr>
          <p:cNvSpPr/>
          <p:nvPr/>
        </p:nvSpPr>
        <p:spPr>
          <a:xfrm>
            <a:off x="496124" y="1436914"/>
            <a:ext cx="4063176" cy="183968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✔️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33EC64C-9A1E-E34C-A280-31AE0C8EA8BC}"/>
              </a:ext>
            </a:extLst>
          </p:cNvPr>
          <p:cNvSpPr/>
          <p:nvPr/>
        </p:nvSpPr>
        <p:spPr>
          <a:xfrm>
            <a:off x="7404100" y="1436914"/>
            <a:ext cx="4203699" cy="45126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2D78E0-3BD6-F842-88A2-10DDB90D8C0D}"/>
              </a:ext>
            </a:extLst>
          </p:cNvPr>
          <p:cNvSpPr/>
          <p:nvPr/>
        </p:nvSpPr>
        <p:spPr>
          <a:xfrm>
            <a:off x="4762500" y="1436914"/>
            <a:ext cx="2184400" cy="183968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✔️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5038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25</a:t>
            </a:fld>
            <a:endParaRPr lang="ru-RU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45627A4-703E-6F42-A4FC-82EC34536E8F}"/>
              </a:ext>
            </a:extLst>
          </p:cNvPr>
          <p:cNvSpPr/>
          <p:nvPr/>
        </p:nvSpPr>
        <p:spPr>
          <a:xfrm>
            <a:off x="0" y="0"/>
            <a:ext cx="113537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4000" dirty="0"/>
              <a:t>Conquer: Solve subproblems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6B215B2-B34C-0444-A4D4-CDBE0ACF564D}"/>
              </a:ext>
            </a:extLst>
          </p:cNvPr>
          <p:cNvSpPr/>
          <p:nvPr/>
        </p:nvSpPr>
        <p:spPr>
          <a:xfrm>
            <a:off x="496124" y="3683412"/>
            <a:ext cx="6247576" cy="267293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✔️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1B7103-9B71-F442-B8D5-5F98C2F8E233}"/>
              </a:ext>
            </a:extLst>
          </p:cNvPr>
          <p:cNvSpPr/>
          <p:nvPr/>
        </p:nvSpPr>
        <p:spPr>
          <a:xfrm>
            <a:off x="496124" y="1436914"/>
            <a:ext cx="4063176" cy="183968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✔️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33EC64C-9A1E-E34C-A280-31AE0C8EA8BC}"/>
              </a:ext>
            </a:extLst>
          </p:cNvPr>
          <p:cNvSpPr/>
          <p:nvPr/>
        </p:nvSpPr>
        <p:spPr>
          <a:xfrm>
            <a:off x="7404100" y="1436914"/>
            <a:ext cx="4203699" cy="45126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✔️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2D78E0-3BD6-F842-88A2-10DDB90D8C0D}"/>
              </a:ext>
            </a:extLst>
          </p:cNvPr>
          <p:cNvSpPr/>
          <p:nvPr/>
        </p:nvSpPr>
        <p:spPr>
          <a:xfrm>
            <a:off x="4762500" y="1436914"/>
            <a:ext cx="2184400" cy="183968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✔️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0600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26</a:t>
            </a:fld>
            <a:endParaRPr lang="ru-RU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45627A4-703E-6F42-A4FC-82EC34536E8F}"/>
              </a:ext>
            </a:extLst>
          </p:cNvPr>
          <p:cNvSpPr/>
          <p:nvPr/>
        </p:nvSpPr>
        <p:spPr>
          <a:xfrm>
            <a:off x="0" y="0"/>
            <a:ext cx="113537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4000" dirty="0"/>
              <a:t>Conquer: combine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6B215B2-B34C-0444-A4D4-CDBE0ACF564D}"/>
              </a:ext>
            </a:extLst>
          </p:cNvPr>
          <p:cNvSpPr/>
          <p:nvPr/>
        </p:nvSpPr>
        <p:spPr>
          <a:xfrm>
            <a:off x="750124" y="3276600"/>
            <a:ext cx="6247576" cy="267293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✔️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33EC64C-9A1E-E34C-A280-31AE0C8EA8BC}"/>
              </a:ext>
            </a:extLst>
          </p:cNvPr>
          <p:cNvSpPr/>
          <p:nvPr/>
        </p:nvSpPr>
        <p:spPr>
          <a:xfrm>
            <a:off x="6997700" y="1436914"/>
            <a:ext cx="4203699" cy="45126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✔️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4B8AB89-57BB-5D4A-A4BB-C7E044070DD3}"/>
              </a:ext>
            </a:extLst>
          </p:cNvPr>
          <p:cNvSpPr/>
          <p:nvPr/>
        </p:nvSpPr>
        <p:spPr>
          <a:xfrm>
            <a:off x="750124" y="1436914"/>
            <a:ext cx="4063176" cy="183968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✔️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D7B5E68-83F8-F14E-BA6B-7606DED3EFE4}"/>
              </a:ext>
            </a:extLst>
          </p:cNvPr>
          <p:cNvSpPr/>
          <p:nvPr/>
        </p:nvSpPr>
        <p:spPr>
          <a:xfrm>
            <a:off x="4813300" y="1436914"/>
            <a:ext cx="2184400" cy="183968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✔️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9677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27</a:t>
            </a:fld>
            <a:endParaRPr lang="ru-RU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45627A4-703E-6F42-A4FC-82EC34536E8F}"/>
              </a:ext>
            </a:extLst>
          </p:cNvPr>
          <p:cNvSpPr/>
          <p:nvPr/>
        </p:nvSpPr>
        <p:spPr>
          <a:xfrm>
            <a:off x="0" y="0"/>
            <a:ext cx="113537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4000" dirty="0"/>
              <a:t>Conquer: combine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6B215B2-B34C-0444-A4D4-CDBE0ACF564D}"/>
              </a:ext>
            </a:extLst>
          </p:cNvPr>
          <p:cNvSpPr/>
          <p:nvPr/>
        </p:nvSpPr>
        <p:spPr>
          <a:xfrm>
            <a:off x="750124" y="3276600"/>
            <a:ext cx="6247576" cy="267293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✔️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33EC64C-9A1E-E34C-A280-31AE0C8EA8BC}"/>
              </a:ext>
            </a:extLst>
          </p:cNvPr>
          <p:cNvSpPr/>
          <p:nvPr/>
        </p:nvSpPr>
        <p:spPr>
          <a:xfrm>
            <a:off x="6997700" y="1436914"/>
            <a:ext cx="4203699" cy="45126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✔️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8DC9BF4-CC9A-4A4E-8F33-72B43DAAD5F1}"/>
              </a:ext>
            </a:extLst>
          </p:cNvPr>
          <p:cNvSpPr/>
          <p:nvPr/>
        </p:nvSpPr>
        <p:spPr>
          <a:xfrm>
            <a:off x="750124" y="1436914"/>
            <a:ext cx="10451275" cy="45126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✔️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6565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28</a:t>
            </a:fld>
            <a:endParaRPr lang="ru-RU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45627A4-703E-6F42-A4FC-82EC34536E8F}"/>
              </a:ext>
            </a:extLst>
          </p:cNvPr>
          <p:cNvSpPr/>
          <p:nvPr/>
        </p:nvSpPr>
        <p:spPr>
          <a:xfrm>
            <a:off x="0" y="0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dirty="0"/>
              <a:t>Summary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0DBBE52-6FE5-104D-A5A9-A2A37A4158C8}"/>
              </a:ext>
            </a:extLst>
          </p:cNvPr>
          <p:cNvSpPr/>
          <p:nvPr/>
        </p:nvSpPr>
        <p:spPr>
          <a:xfrm>
            <a:off x="698500" y="2014835"/>
            <a:ext cx="10655300" cy="1964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dirty="0">
                <a:latin typeface="SFSS2488"/>
              </a:rPr>
              <a:t>Break into non-overlapping subproblems of the same type </a:t>
            </a:r>
            <a:endParaRPr lang="en-US" sz="2800" dirty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dirty="0">
                <a:latin typeface="SFSS2488"/>
              </a:rPr>
              <a:t>Solve subproblems </a:t>
            </a:r>
            <a:endParaRPr lang="en-US" sz="2800" dirty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dirty="0">
                <a:latin typeface="SFSS2488"/>
              </a:rPr>
              <a:t>Combine results </a:t>
            </a:r>
            <a:endParaRPr lang="en-U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176983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29</a:t>
            </a:fld>
            <a:endParaRPr lang="ru-RU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45627A4-703E-6F42-A4FC-82EC34536E8F}"/>
              </a:ext>
            </a:extLst>
          </p:cNvPr>
          <p:cNvSpPr/>
          <p:nvPr/>
        </p:nvSpPr>
        <p:spPr>
          <a:xfrm>
            <a:off x="0" y="0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/>
              <a:t>Linear Search in Array </a:t>
            </a:r>
            <a:endParaRPr lang="en-US" sz="7200" dirty="0">
              <a:effectLst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F5001C2-AC51-684A-9713-7ED2D0DA1FB7}"/>
              </a:ext>
            </a:extLst>
          </p:cNvPr>
          <p:cNvSpPr/>
          <p:nvPr/>
        </p:nvSpPr>
        <p:spPr>
          <a:xfrm>
            <a:off x="2260600" y="2882900"/>
            <a:ext cx="1536700" cy="838200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/>
              <a:t>Ann</a:t>
            </a:r>
            <a:endParaRPr lang="ru-R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E5FE9D0-A721-5A49-9C55-E5901FDD0EAF}"/>
              </a:ext>
            </a:extLst>
          </p:cNvPr>
          <p:cNvSpPr/>
          <p:nvPr/>
        </p:nvSpPr>
        <p:spPr>
          <a:xfrm>
            <a:off x="3797300" y="2882900"/>
            <a:ext cx="1536700" cy="838200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/>
              <a:t>Pat</a:t>
            </a:r>
            <a:endParaRPr lang="ru-RU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67F5BCB-3733-1246-9498-D6C5A7E23BA1}"/>
              </a:ext>
            </a:extLst>
          </p:cNvPr>
          <p:cNvSpPr/>
          <p:nvPr/>
        </p:nvSpPr>
        <p:spPr>
          <a:xfrm>
            <a:off x="5346700" y="2882900"/>
            <a:ext cx="1536700" cy="838200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/>
              <a:t>…</a:t>
            </a:r>
            <a:endParaRPr lang="ru-RU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6E3350B-88AE-F44E-A3FF-6B4C3EA071BB}"/>
              </a:ext>
            </a:extLst>
          </p:cNvPr>
          <p:cNvSpPr/>
          <p:nvPr/>
        </p:nvSpPr>
        <p:spPr>
          <a:xfrm>
            <a:off x="6896100" y="2882900"/>
            <a:ext cx="1536700" cy="838200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/>
              <a:t>Joe</a:t>
            </a:r>
            <a:endParaRPr lang="ru-RU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7B78A2D-2B5D-FC4B-87E6-11E9571600B1}"/>
              </a:ext>
            </a:extLst>
          </p:cNvPr>
          <p:cNvSpPr/>
          <p:nvPr/>
        </p:nvSpPr>
        <p:spPr>
          <a:xfrm>
            <a:off x="8445500" y="2882900"/>
            <a:ext cx="1536700" cy="838200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/>
              <a:t>Bob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2503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</a:t>
            </a:fld>
            <a:endParaRPr lang="ru-RU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C8D38F2-8A01-B041-8112-9AFA40F5C882}"/>
              </a:ext>
            </a:extLst>
          </p:cNvPr>
          <p:cNvSpPr/>
          <p:nvPr/>
        </p:nvSpPr>
        <p:spPr>
          <a:xfrm>
            <a:off x="902524" y="1436914"/>
            <a:ext cx="10451275" cy="45126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a problem to be solved 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4015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30</a:t>
            </a:fld>
            <a:endParaRPr lang="ru-RU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45627A4-703E-6F42-A4FC-82EC34536E8F}"/>
              </a:ext>
            </a:extLst>
          </p:cNvPr>
          <p:cNvSpPr/>
          <p:nvPr/>
        </p:nvSpPr>
        <p:spPr>
          <a:xfrm>
            <a:off x="0" y="0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/>
              <a:t>Linear Search in Array </a:t>
            </a:r>
            <a:endParaRPr lang="en-US" sz="7200" dirty="0">
              <a:effectLst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F5001C2-AC51-684A-9713-7ED2D0DA1FB7}"/>
              </a:ext>
            </a:extLst>
          </p:cNvPr>
          <p:cNvSpPr/>
          <p:nvPr/>
        </p:nvSpPr>
        <p:spPr>
          <a:xfrm>
            <a:off x="2260600" y="2882900"/>
            <a:ext cx="1536700" cy="838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Ann</a:t>
            </a:r>
            <a:endParaRPr lang="ru-R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E5FE9D0-A721-5A49-9C55-E5901FDD0EAF}"/>
              </a:ext>
            </a:extLst>
          </p:cNvPr>
          <p:cNvSpPr/>
          <p:nvPr/>
        </p:nvSpPr>
        <p:spPr>
          <a:xfrm>
            <a:off x="3797300" y="2882900"/>
            <a:ext cx="1536700" cy="838200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/>
              <a:t>Pat</a:t>
            </a:r>
            <a:endParaRPr lang="ru-RU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67F5BCB-3733-1246-9498-D6C5A7E23BA1}"/>
              </a:ext>
            </a:extLst>
          </p:cNvPr>
          <p:cNvSpPr/>
          <p:nvPr/>
        </p:nvSpPr>
        <p:spPr>
          <a:xfrm>
            <a:off x="5346700" y="2882900"/>
            <a:ext cx="1536700" cy="838200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/>
              <a:t>…</a:t>
            </a:r>
            <a:endParaRPr lang="ru-RU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6E3350B-88AE-F44E-A3FF-6B4C3EA071BB}"/>
              </a:ext>
            </a:extLst>
          </p:cNvPr>
          <p:cNvSpPr/>
          <p:nvPr/>
        </p:nvSpPr>
        <p:spPr>
          <a:xfrm>
            <a:off x="6896100" y="2882900"/>
            <a:ext cx="1536700" cy="838200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/>
              <a:t>Joe</a:t>
            </a:r>
            <a:endParaRPr lang="ru-RU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7B78A2D-2B5D-FC4B-87E6-11E9571600B1}"/>
              </a:ext>
            </a:extLst>
          </p:cNvPr>
          <p:cNvSpPr/>
          <p:nvPr/>
        </p:nvSpPr>
        <p:spPr>
          <a:xfrm>
            <a:off x="8445500" y="2882900"/>
            <a:ext cx="1536700" cy="838200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/>
              <a:t>Bob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40031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31</a:t>
            </a:fld>
            <a:endParaRPr lang="ru-RU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45627A4-703E-6F42-A4FC-82EC34536E8F}"/>
              </a:ext>
            </a:extLst>
          </p:cNvPr>
          <p:cNvSpPr/>
          <p:nvPr/>
        </p:nvSpPr>
        <p:spPr>
          <a:xfrm>
            <a:off x="0" y="0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/>
              <a:t>Linear Search in Array </a:t>
            </a:r>
            <a:endParaRPr lang="en-US" sz="7200" dirty="0">
              <a:effectLst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F5001C2-AC51-684A-9713-7ED2D0DA1FB7}"/>
              </a:ext>
            </a:extLst>
          </p:cNvPr>
          <p:cNvSpPr/>
          <p:nvPr/>
        </p:nvSpPr>
        <p:spPr>
          <a:xfrm>
            <a:off x="2260600" y="2882900"/>
            <a:ext cx="1536700" cy="838200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/>
              <a:t>Ann</a:t>
            </a:r>
            <a:endParaRPr lang="ru-R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E5FE9D0-A721-5A49-9C55-E5901FDD0EAF}"/>
              </a:ext>
            </a:extLst>
          </p:cNvPr>
          <p:cNvSpPr/>
          <p:nvPr/>
        </p:nvSpPr>
        <p:spPr>
          <a:xfrm>
            <a:off x="3797300" y="2882900"/>
            <a:ext cx="1536700" cy="838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Pat</a:t>
            </a:r>
            <a:endParaRPr lang="ru-RU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67F5BCB-3733-1246-9498-D6C5A7E23BA1}"/>
              </a:ext>
            </a:extLst>
          </p:cNvPr>
          <p:cNvSpPr/>
          <p:nvPr/>
        </p:nvSpPr>
        <p:spPr>
          <a:xfrm>
            <a:off x="5346700" y="2882900"/>
            <a:ext cx="1536700" cy="838200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/>
              <a:t>…</a:t>
            </a:r>
            <a:endParaRPr lang="ru-RU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6E3350B-88AE-F44E-A3FF-6B4C3EA071BB}"/>
              </a:ext>
            </a:extLst>
          </p:cNvPr>
          <p:cNvSpPr/>
          <p:nvPr/>
        </p:nvSpPr>
        <p:spPr>
          <a:xfrm>
            <a:off x="6896100" y="2882900"/>
            <a:ext cx="1536700" cy="838200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/>
              <a:t>Joe</a:t>
            </a:r>
            <a:endParaRPr lang="ru-RU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7B78A2D-2B5D-FC4B-87E6-11E9571600B1}"/>
              </a:ext>
            </a:extLst>
          </p:cNvPr>
          <p:cNvSpPr/>
          <p:nvPr/>
        </p:nvSpPr>
        <p:spPr>
          <a:xfrm>
            <a:off x="8445500" y="2882900"/>
            <a:ext cx="1536700" cy="838200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/>
              <a:t>Bob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87997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32</a:t>
            </a:fld>
            <a:endParaRPr lang="ru-RU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45627A4-703E-6F42-A4FC-82EC34536E8F}"/>
              </a:ext>
            </a:extLst>
          </p:cNvPr>
          <p:cNvSpPr/>
          <p:nvPr/>
        </p:nvSpPr>
        <p:spPr>
          <a:xfrm>
            <a:off x="0" y="0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/>
              <a:t>Linear Search in Array </a:t>
            </a:r>
            <a:endParaRPr lang="en-US" sz="7200" dirty="0">
              <a:effectLst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F5001C2-AC51-684A-9713-7ED2D0DA1FB7}"/>
              </a:ext>
            </a:extLst>
          </p:cNvPr>
          <p:cNvSpPr/>
          <p:nvPr/>
        </p:nvSpPr>
        <p:spPr>
          <a:xfrm>
            <a:off x="2260600" y="2882900"/>
            <a:ext cx="1536700" cy="838200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/>
              <a:t>Ann</a:t>
            </a:r>
            <a:endParaRPr lang="ru-R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E5FE9D0-A721-5A49-9C55-E5901FDD0EAF}"/>
              </a:ext>
            </a:extLst>
          </p:cNvPr>
          <p:cNvSpPr/>
          <p:nvPr/>
        </p:nvSpPr>
        <p:spPr>
          <a:xfrm>
            <a:off x="3797300" y="2882900"/>
            <a:ext cx="1536700" cy="838200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/>
              <a:t>Pat</a:t>
            </a:r>
            <a:endParaRPr lang="ru-RU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67F5BCB-3733-1246-9498-D6C5A7E23BA1}"/>
              </a:ext>
            </a:extLst>
          </p:cNvPr>
          <p:cNvSpPr/>
          <p:nvPr/>
        </p:nvSpPr>
        <p:spPr>
          <a:xfrm>
            <a:off x="5346700" y="2882900"/>
            <a:ext cx="1536700" cy="838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…</a:t>
            </a:r>
            <a:endParaRPr lang="ru-RU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6E3350B-88AE-F44E-A3FF-6B4C3EA071BB}"/>
              </a:ext>
            </a:extLst>
          </p:cNvPr>
          <p:cNvSpPr/>
          <p:nvPr/>
        </p:nvSpPr>
        <p:spPr>
          <a:xfrm>
            <a:off x="6896100" y="2882900"/>
            <a:ext cx="1536700" cy="838200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/>
              <a:t>Joe</a:t>
            </a:r>
            <a:endParaRPr lang="ru-RU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7B78A2D-2B5D-FC4B-87E6-11E9571600B1}"/>
              </a:ext>
            </a:extLst>
          </p:cNvPr>
          <p:cNvSpPr/>
          <p:nvPr/>
        </p:nvSpPr>
        <p:spPr>
          <a:xfrm>
            <a:off x="8445500" y="2882900"/>
            <a:ext cx="1536700" cy="838200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/>
              <a:t>Bob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631200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33</a:t>
            </a:fld>
            <a:endParaRPr lang="ru-RU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45627A4-703E-6F42-A4FC-82EC34536E8F}"/>
              </a:ext>
            </a:extLst>
          </p:cNvPr>
          <p:cNvSpPr/>
          <p:nvPr/>
        </p:nvSpPr>
        <p:spPr>
          <a:xfrm>
            <a:off x="0" y="0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/>
              <a:t>Linear Search in Array </a:t>
            </a:r>
            <a:endParaRPr lang="en-US" sz="7200" dirty="0">
              <a:effectLst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F5001C2-AC51-684A-9713-7ED2D0DA1FB7}"/>
              </a:ext>
            </a:extLst>
          </p:cNvPr>
          <p:cNvSpPr/>
          <p:nvPr/>
        </p:nvSpPr>
        <p:spPr>
          <a:xfrm>
            <a:off x="2260600" y="2882900"/>
            <a:ext cx="1536700" cy="838200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/>
              <a:t>Ann</a:t>
            </a:r>
            <a:endParaRPr lang="ru-R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E5FE9D0-A721-5A49-9C55-E5901FDD0EAF}"/>
              </a:ext>
            </a:extLst>
          </p:cNvPr>
          <p:cNvSpPr/>
          <p:nvPr/>
        </p:nvSpPr>
        <p:spPr>
          <a:xfrm>
            <a:off x="3797300" y="2882900"/>
            <a:ext cx="1536700" cy="838200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/>
              <a:t>Pat</a:t>
            </a:r>
            <a:endParaRPr lang="ru-RU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67F5BCB-3733-1246-9498-D6C5A7E23BA1}"/>
              </a:ext>
            </a:extLst>
          </p:cNvPr>
          <p:cNvSpPr/>
          <p:nvPr/>
        </p:nvSpPr>
        <p:spPr>
          <a:xfrm>
            <a:off x="5346700" y="2882900"/>
            <a:ext cx="1536700" cy="838200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/>
              <a:t>…</a:t>
            </a:r>
            <a:endParaRPr lang="ru-RU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6E3350B-88AE-F44E-A3FF-6B4C3EA071BB}"/>
              </a:ext>
            </a:extLst>
          </p:cNvPr>
          <p:cNvSpPr/>
          <p:nvPr/>
        </p:nvSpPr>
        <p:spPr>
          <a:xfrm>
            <a:off x="6896100" y="2882900"/>
            <a:ext cx="1536700" cy="838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Joe</a:t>
            </a:r>
            <a:endParaRPr lang="ru-RU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7B78A2D-2B5D-FC4B-87E6-11E9571600B1}"/>
              </a:ext>
            </a:extLst>
          </p:cNvPr>
          <p:cNvSpPr/>
          <p:nvPr/>
        </p:nvSpPr>
        <p:spPr>
          <a:xfrm>
            <a:off x="8445500" y="2882900"/>
            <a:ext cx="1536700" cy="838200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/>
              <a:t>Bob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017174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34</a:t>
            </a:fld>
            <a:endParaRPr lang="ru-RU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45627A4-703E-6F42-A4FC-82EC34536E8F}"/>
              </a:ext>
            </a:extLst>
          </p:cNvPr>
          <p:cNvSpPr/>
          <p:nvPr/>
        </p:nvSpPr>
        <p:spPr>
          <a:xfrm>
            <a:off x="0" y="0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/>
              <a:t>Linear Search in Array </a:t>
            </a:r>
            <a:endParaRPr lang="en-US" sz="7200" dirty="0">
              <a:effectLst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F5001C2-AC51-684A-9713-7ED2D0DA1FB7}"/>
              </a:ext>
            </a:extLst>
          </p:cNvPr>
          <p:cNvSpPr/>
          <p:nvPr/>
        </p:nvSpPr>
        <p:spPr>
          <a:xfrm>
            <a:off x="2260600" y="2882900"/>
            <a:ext cx="1536700" cy="838200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/>
              <a:t>Ann</a:t>
            </a:r>
            <a:endParaRPr lang="ru-R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E5FE9D0-A721-5A49-9C55-E5901FDD0EAF}"/>
              </a:ext>
            </a:extLst>
          </p:cNvPr>
          <p:cNvSpPr/>
          <p:nvPr/>
        </p:nvSpPr>
        <p:spPr>
          <a:xfrm>
            <a:off x="3797300" y="2882900"/>
            <a:ext cx="1536700" cy="838200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/>
              <a:t>Pat</a:t>
            </a:r>
            <a:endParaRPr lang="ru-RU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67F5BCB-3733-1246-9498-D6C5A7E23BA1}"/>
              </a:ext>
            </a:extLst>
          </p:cNvPr>
          <p:cNvSpPr/>
          <p:nvPr/>
        </p:nvSpPr>
        <p:spPr>
          <a:xfrm>
            <a:off x="5346700" y="2882900"/>
            <a:ext cx="1536700" cy="838200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/>
              <a:t>…</a:t>
            </a:r>
            <a:endParaRPr lang="ru-RU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6E3350B-88AE-F44E-A3FF-6B4C3EA071BB}"/>
              </a:ext>
            </a:extLst>
          </p:cNvPr>
          <p:cNvSpPr/>
          <p:nvPr/>
        </p:nvSpPr>
        <p:spPr>
          <a:xfrm>
            <a:off x="6896100" y="2882900"/>
            <a:ext cx="1536700" cy="838200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/>
              <a:t>Joe</a:t>
            </a:r>
            <a:endParaRPr lang="ru-RU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7B78A2D-2B5D-FC4B-87E6-11E9571600B1}"/>
              </a:ext>
            </a:extLst>
          </p:cNvPr>
          <p:cNvSpPr/>
          <p:nvPr/>
        </p:nvSpPr>
        <p:spPr>
          <a:xfrm>
            <a:off x="8445500" y="2882900"/>
            <a:ext cx="1536700" cy="838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Bob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460704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35</a:t>
            </a:fld>
            <a:endParaRPr lang="ru-RU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45627A4-703E-6F42-A4FC-82EC34536E8F}"/>
              </a:ext>
            </a:extLst>
          </p:cNvPr>
          <p:cNvSpPr/>
          <p:nvPr/>
        </p:nvSpPr>
        <p:spPr>
          <a:xfrm>
            <a:off x="0" y="0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/>
              <a:t>Real-life Example </a:t>
            </a:r>
            <a:endParaRPr lang="en-US" sz="7200" dirty="0">
              <a:effectLst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F5001C2-AC51-684A-9713-7ED2D0DA1FB7}"/>
              </a:ext>
            </a:extLst>
          </p:cNvPr>
          <p:cNvSpPr/>
          <p:nvPr/>
        </p:nvSpPr>
        <p:spPr>
          <a:xfrm>
            <a:off x="88900" y="2617232"/>
            <a:ext cx="1968500" cy="838200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/>
              <a:t>house</a:t>
            </a:r>
            <a:endParaRPr lang="ru-R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E5FE9D0-A721-5A49-9C55-E5901FDD0EAF}"/>
              </a:ext>
            </a:extLst>
          </p:cNvPr>
          <p:cNvSpPr/>
          <p:nvPr/>
        </p:nvSpPr>
        <p:spPr>
          <a:xfrm>
            <a:off x="88900" y="3468132"/>
            <a:ext cx="1968500" cy="838200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/>
              <a:t>car</a:t>
            </a:r>
            <a:endParaRPr lang="ru-RU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67F5BCB-3733-1246-9498-D6C5A7E23BA1}"/>
              </a:ext>
            </a:extLst>
          </p:cNvPr>
          <p:cNvSpPr/>
          <p:nvPr/>
        </p:nvSpPr>
        <p:spPr>
          <a:xfrm>
            <a:off x="88900" y="4319032"/>
            <a:ext cx="1968500" cy="838200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/>
              <a:t>table</a:t>
            </a:r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B32768-DDB8-CA4A-BFC2-BE73B83EBBF0}"/>
              </a:ext>
            </a:extLst>
          </p:cNvPr>
          <p:cNvSpPr txBox="1"/>
          <p:nvPr/>
        </p:nvSpPr>
        <p:spPr>
          <a:xfrm>
            <a:off x="241300" y="1805573"/>
            <a:ext cx="1663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/>
              <a:t>English</a:t>
            </a:r>
            <a:endParaRPr lang="en-US" sz="2400" i="1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DF4C95B-5F5F-FC4F-84A2-05B4088650DE}"/>
              </a:ext>
            </a:extLst>
          </p:cNvPr>
          <p:cNvSpPr/>
          <p:nvPr/>
        </p:nvSpPr>
        <p:spPr>
          <a:xfrm>
            <a:off x="2616200" y="2617232"/>
            <a:ext cx="1968500" cy="838200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/>
              <a:t>maison</a:t>
            </a:r>
            <a:endParaRPr lang="ru-RU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5403F16-31F0-2D4D-8BB0-A0D9D6FA6B94}"/>
              </a:ext>
            </a:extLst>
          </p:cNvPr>
          <p:cNvSpPr/>
          <p:nvPr/>
        </p:nvSpPr>
        <p:spPr>
          <a:xfrm>
            <a:off x="2616200" y="3468132"/>
            <a:ext cx="1968500" cy="838200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/>
              <a:t>voiture</a:t>
            </a:r>
            <a:endParaRPr lang="ru-RU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DBB5C6-55F8-FA45-9360-B4377A11126E}"/>
              </a:ext>
            </a:extLst>
          </p:cNvPr>
          <p:cNvSpPr/>
          <p:nvPr/>
        </p:nvSpPr>
        <p:spPr>
          <a:xfrm>
            <a:off x="2616200" y="4319032"/>
            <a:ext cx="1968500" cy="838200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/>
              <a:t>table</a:t>
            </a:r>
            <a:endParaRPr lang="ru-RU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4EBDFD8-C5A6-854B-9C9B-E9FBF90EC98A}"/>
              </a:ext>
            </a:extLst>
          </p:cNvPr>
          <p:cNvSpPr txBox="1"/>
          <p:nvPr/>
        </p:nvSpPr>
        <p:spPr>
          <a:xfrm>
            <a:off x="2768600" y="1805573"/>
            <a:ext cx="1663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/>
              <a:t>French</a:t>
            </a:r>
            <a:endParaRPr lang="en-US" sz="2400" i="1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0B4A6B4-A740-C644-867A-90951C08BA16}"/>
              </a:ext>
            </a:extLst>
          </p:cNvPr>
          <p:cNvSpPr/>
          <p:nvPr/>
        </p:nvSpPr>
        <p:spPr>
          <a:xfrm>
            <a:off x="5143500" y="2617232"/>
            <a:ext cx="1968500" cy="838200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/>
              <a:t>casa</a:t>
            </a:r>
            <a:endParaRPr lang="ru-RU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74580D4-A2E3-274A-B525-DA1A8BA1840A}"/>
              </a:ext>
            </a:extLst>
          </p:cNvPr>
          <p:cNvSpPr/>
          <p:nvPr/>
        </p:nvSpPr>
        <p:spPr>
          <a:xfrm>
            <a:off x="5143500" y="3468132"/>
            <a:ext cx="1968500" cy="838200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/>
              <a:t>auto</a:t>
            </a:r>
            <a:endParaRPr lang="ru-RU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86C4CDF-241F-DA46-BB71-A3CAF98A325D}"/>
              </a:ext>
            </a:extLst>
          </p:cNvPr>
          <p:cNvSpPr/>
          <p:nvPr/>
        </p:nvSpPr>
        <p:spPr>
          <a:xfrm>
            <a:off x="5143500" y="4319032"/>
            <a:ext cx="1968500" cy="838200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/>
              <a:t>tavola</a:t>
            </a:r>
            <a:endParaRPr lang="ru-RU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C4A3379-C07C-FB41-8F83-5FAB4FD70C1B}"/>
              </a:ext>
            </a:extLst>
          </p:cNvPr>
          <p:cNvSpPr txBox="1"/>
          <p:nvPr/>
        </p:nvSpPr>
        <p:spPr>
          <a:xfrm>
            <a:off x="5295900" y="1805573"/>
            <a:ext cx="1663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/>
              <a:t>Italian</a:t>
            </a:r>
            <a:endParaRPr lang="en-US" sz="2400" i="1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4729621-38F6-244F-8AD8-FF4C119D5B36}"/>
              </a:ext>
            </a:extLst>
          </p:cNvPr>
          <p:cNvSpPr/>
          <p:nvPr/>
        </p:nvSpPr>
        <p:spPr>
          <a:xfrm>
            <a:off x="7670800" y="2617232"/>
            <a:ext cx="1968500" cy="838200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/>
              <a:t>Haus</a:t>
            </a:r>
            <a:endParaRPr lang="ru-RU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8425CA1-DEF5-0142-A360-0AF44B3F71BF}"/>
              </a:ext>
            </a:extLst>
          </p:cNvPr>
          <p:cNvSpPr/>
          <p:nvPr/>
        </p:nvSpPr>
        <p:spPr>
          <a:xfrm>
            <a:off x="7670800" y="3468132"/>
            <a:ext cx="1968500" cy="838200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/>
              <a:t>Auto</a:t>
            </a:r>
            <a:endParaRPr lang="ru-RU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4E730A6-FBA5-5742-B535-50A1EF3EEBB3}"/>
              </a:ext>
            </a:extLst>
          </p:cNvPr>
          <p:cNvSpPr/>
          <p:nvPr/>
        </p:nvSpPr>
        <p:spPr>
          <a:xfrm>
            <a:off x="7670800" y="4319032"/>
            <a:ext cx="1968500" cy="838200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/>
              <a:t>Tabelle</a:t>
            </a:r>
            <a:endParaRPr lang="ru-RU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790C0B1-1C5C-A543-BA0C-895400D62ECA}"/>
              </a:ext>
            </a:extLst>
          </p:cNvPr>
          <p:cNvSpPr txBox="1"/>
          <p:nvPr/>
        </p:nvSpPr>
        <p:spPr>
          <a:xfrm>
            <a:off x="7670800" y="1805573"/>
            <a:ext cx="1968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/>
              <a:t>German</a:t>
            </a:r>
            <a:endParaRPr lang="en-US" sz="2400" i="1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0B82D08-7783-A74C-AD76-54D6BCF79C5E}"/>
              </a:ext>
            </a:extLst>
          </p:cNvPr>
          <p:cNvSpPr/>
          <p:nvPr/>
        </p:nvSpPr>
        <p:spPr>
          <a:xfrm>
            <a:off x="10109200" y="2617232"/>
            <a:ext cx="1968500" cy="838200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/>
              <a:t>casa</a:t>
            </a:r>
            <a:endParaRPr lang="ru-RU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FC10B4E-7F10-CD40-93DB-7417EB80089A}"/>
              </a:ext>
            </a:extLst>
          </p:cNvPr>
          <p:cNvSpPr/>
          <p:nvPr/>
        </p:nvSpPr>
        <p:spPr>
          <a:xfrm>
            <a:off x="10109200" y="3468132"/>
            <a:ext cx="1968500" cy="838200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/>
              <a:t>auto</a:t>
            </a:r>
            <a:endParaRPr lang="ru-RU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CC604FF-14F8-7B46-825E-B8D3B4DAC362}"/>
              </a:ext>
            </a:extLst>
          </p:cNvPr>
          <p:cNvSpPr/>
          <p:nvPr/>
        </p:nvSpPr>
        <p:spPr>
          <a:xfrm>
            <a:off x="10109200" y="4319032"/>
            <a:ext cx="1968500" cy="838200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/>
              <a:t>mesa</a:t>
            </a:r>
            <a:endParaRPr lang="ru-RU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E48A784-155E-2246-B2E3-4FAB7424A8C3}"/>
              </a:ext>
            </a:extLst>
          </p:cNvPr>
          <p:cNvSpPr txBox="1"/>
          <p:nvPr/>
        </p:nvSpPr>
        <p:spPr>
          <a:xfrm>
            <a:off x="10109200" y="1805573"/>
            <a:ext cx="1968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/>
              <a:t>Spanish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99644257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36</a:t>
            </a:fld>
            <a:endParaRPr lang="ru-RU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aphicFrame>
        <p:nvGraphicFramePr>
          <p:cNvPr id="27" name="Таблица 7">
            <a:extLst>
              <a:ext uri="{FF2B5EF4-FFF2-40B4-BE49-F238E27FC236}">
                <a16:creationId xmlns:a16="http://schemas.microsoft.com/office/drawing/2014/main" id="{372DFF10-10CB-5241-B948-6C49B4368A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6815858"/>
              </p:ext>
            </p:extLst>
          </p:nvPr>
        </p:nvGraphicFramePr>
        <p:xfrm>
          <a:off x="364844" y="1149032"/>
          <a:ext cx="11167908" cy="28346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1578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89652">
                  <a:extLst>
                    <a:ext uri="{9D8B030D-6E8A-4147-A177-3AD203B41FA5}">
                      <a16:colId xmlns:a16="http://schemas.microsoft.com/office/drawing/2014/main" val="20257671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l"/>
                      <a:r>
                        <a:rPr lang="en-US" sz="2800" b="0" baseline="0" dirty="0">
                          <a:latin typeface="+mn-lt"/>
                          <a:cs typeface="Times New Roman" pitchFamily="18" charset="0"/>
                        </a:rPr>
                        <a:t>Searching in an array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US" sz="2800" b="0" baseline="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aseline="0" dirty="0">
                          <a:solidFill>
                            <a:schemeClr val="tx1"/>
                          </a:solidFill>
                          <a:latin typeface="+mn-lt"/>
                          <a:cs typeface="Consolas" panose="020B0609020204030204" pitchFamily="49" charset="0"/>
                        </a:rPr>
                        <a:t>Input: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An array A with n elements. A key k. 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  <a:p>
                      <a:endParaRPr lang="en-US" sz="28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Output: </a:t>
                      </a:r>
                    </a:p>
                    <a:p>
                      <a:endParaRPr lang="en-US" sz="2800" baseline="0" dirty="0">
                        <a:solidFill>
                          <a:schemeClr val="tx1"/>
                        </a:solidFill>
                        <a:latin typeface="+mn-lt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An index, </a:t>
                      </a:r>
                      <a:r>
                        <a:rPr lang="en-US" sz="2800" kern="1200" dirty="0" err="1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i</a:t>
                      </a: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, where A[</a:t>
                      </a:r>
                      <a:r>
                        <a:rPr lang="en-US" sz="2800" kern="1200" dirty="0" err="1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i</a:t>
                      </a: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] = k. </a:t>
                      </a:r>
                    </a:p>
                    <a:p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If there is no such </a:t>
                      </a:r>
                      <a:r>
                        <a:rPr lang="en-US" sz="2800" kern="1200" dirty="0" err="1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i</a:t>
                      </a: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, then NOT_FOUND. </a:t>
                      </a:r>
                      <a:endParaRPr lang="en-US" sz="4000" dirty="0"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  <a:p>
                      <a:endParaRPr lang="en-US" sz="2800" baseline="0" dirty="0">
                        <a:solidFill>
                          <a:schemeClr val="tx1"/>
                        </a:solidFill>
                        <a:latin typeface="+mn-lt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48601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407757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37</a:t>
            </a:fld>
            <a:endParaRPr lang="ru-RU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aphicFrame>
        <p:nvGraphicFramePr>
          <p:cNvPr id="27" name="Таблица 7">
            <a:extLst>
              <a:ext uri="{FF2B5EF4-FFF2-40B4-BE49-F238E27FC236}">
                <a16:creationId xmlns:a16="http://schemas.microsoft.com/office/drawing/2014/main" id="{372DFF10-10CB-5241-B948-6C49B4368A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9914392"/>
              </p:ext>
            </p:extLst>
          </p:nvPr>
        </p:nvGraphicFramePr>
        <p:xfrm>
          <a:off x="364844" y="1149032"/>
          <a:ext cx="11167908" cy="2743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111679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2800" b="0" baseline="0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LinearSearch</a:t>
                      </a:r>
                      <a:r>
                        <a:rPr lang="en-US" sz="2800" b="0" baseline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(A, low , high, key 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if high&lt;low: </a:t>
                      </a:r>
                    </a:p>
                    <a:p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    return NOT_FOUND </a:t>
                      </a:r>
                      <a:endParaRPr lang="en-US" sz="2800" dirty="0"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  <a:p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if A[low] = key: </a:t>
                      </a:r>
                    </a:p>
                    <a:p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    return low</a:t>
                      </a:r>
                    </a:p>
                    <a:p>
                      <a:endParaRPr lang="en-US" sz="2800" dirty="0"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27710738-8040-4A4F-8695-7C8AA6648269}"/>
              </a:ext>
            </a:extLst>
          </p:cNvPr>
          <p:cNvSpPr/>
          <p:nvPr/>
        </p:nvSpPr>
        <p:spPr>
          <a:xfrm>
            <a:off x="0" y="0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/>
              <a:t>Recursive Solution</a:t>
            </a:r>
            <a:endParaRPr lang="en-US" sz="7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769197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38</a:t>
            </a:fld>
            <a:endParaRPr lang="ru-RU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aphicFrame>
        <p:nvGraphicFramePr>
          <p:cNvPr id="27" name="Таблица 7">
            <a:extLst>
              <a:ext uri="{FF2B5EF4-FFF2-40B4-BE49-F238E27FC236}">
                <a16:creationId xmlns:a16="http://schemas.microsoft.com/office/drawing/2014/main" id="{372DFF10-10CB-5241-B948-6C49B4368A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8122210"/>
              </p:ext>
            </p:extLst>
          </p:nvPr>
        </p:nvGraphicFramePr>
        <p:xfrm>
          <a:off x="364844" y="1149032"/>
          <a:ext cx="11167908" cy="2743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111679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2800" b="0" baseline="0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LinearSearch</a:t>
                      </a:r>
                      <a:r>
                        <a:rPr lang="en-US" sz="2800" b="0" baseline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(A, low , high, key 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if high&lt;low: </a:t>
                      </a:r>
                    </a:p>
                    <a:p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    return NOT_FOUND </a:t>
                      </a:r>
                      <a:endParaRPr lang="en-US" sz="2800" dirty="0"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  <a:p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if A[low] = key: </a:t>
                      </a:r>
                    </a:p>
                    <a:p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    return low</a:t>
                      </a:r>
                    </a:p>
                    <a:p>
                      <a:r>
                        <a:rPr lang="en-US" sz="280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return </a:t>
                      </a:r>
                      <a:r>
                        <a:rPr lang="en-US" sz="2800" dirty="0" err="1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LinearSearch</a:t>
                      </a:r>
                      <a:r>
                        <a:rPr lang="en-US" sz="280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(A, low+1, high, key)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27710738-8040-4A4F-8695-7C8AA6648269}"/>
              </a:ext>
            </a:extLst>
          </p:cNvPr>
          <p:cNvSpPr/>
          <p:nvPr/>
        </p:nvSpPr>
        <p:spPr>
          <a:xfrm>
            <a:off x="0" y="0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/>
              <a:t>Recursive Solution</a:t>
            </a:r>
            <a:endParaRPr lang="en-US" sz="7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5916883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39</a:t>
            </a:fld>
            <a:endParaRPr lang="ru-RU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aphicFrame>
        <p:nvGraphicFramePr>
          <p:cNvPr id="27" name="Таблица 7">
            <a:extLst>
              <a:ext uri="{FF2B5EF4-FFF2-40B4-BE49-F238E27FC236}">
                <a16:creationId xmlns:a16="http://schemas.microsoft.com/office/drawing/2014/main" id="{372DFF10-10CB-5241-B948-6C49B4368A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4158399"/>
              </p:ext>
            </p:extLst>
          </p:nvPr>
        </p:nvGraphicFramePr>
        <p:xfrm>
          <a:off x="364844" y="1149032"/>
          <a:ext cx="11167908" cy="14630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111679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2800" b="0" baseline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Definition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lang="en-US" sz="2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recurrence relation</a:t>
                      </a: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is an equation recursively defining a sequence of values. </a:t>
                      </a:r>
                      <a:endParaRPr lang="en-US" sz="40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2775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4</a:t>
            </a:fld>
            <a:endParaRPr lang="ru-RU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C8D38F2-8A01-B041-8112-9AFA40F5C882}"/>
              </a:ext>
            </a:extLst>
          </p:cNvPr>
          <p:cNvSpPr/>
          <p:nvPr/>
        </p:nvSpPr>
        <p:spPr>
          <a:xfrm>
            <a:off x="902524" y="1436914"/>
            <a:ext cx="10451275" cy="45126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45627A4-703E-6F42-A4FC-82EC34536E8F}"/>
              </a:ext>
            </a:extLst>
          </p:cNvPr>
          <p:cNvSpPr/>
          <p:nvPr/>
        </p:nvSpPr>
        <p:spPr>
          <a:xfrm>
            <a:off x="0" y="0"/>
            <a:ext cx="12192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dirty="0"/>
              <a:t>Divide: Break into non-overlapping subproblems of the same type</a:t>
            </a:r>
          </a:p>
        </p:txBody>
      </p:sp>
    </p:spTree>
    <p:extLst>
      <p:ext uri="{BB962C8B-B14F-4D97-AF65-F5344CB8AC3E}">
        <p14:creationId xmlns:p14="http://schemas.microsoft.com/office/powerpoint/2010/main" val="266579786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40</a:t>
            </a:fld>
            <a:endParaRPr lang="ru-RU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aphicFrame>
        <p:nvGraphicFramePr>
          <p:cNvPr id="27" name="Таблица 7">
            <a:extLst>
              <a:ext uri="{FF2B5EF4-FFF2-40B4-BE49-F238E27FC236}">
                <a16:creationId xmlns:a16="http://schemas.microsoft.com/office/drawing/2014/main" id="{372DFF10-10CB-5241-B948-6C49B4368A8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64844" y="1149032"/>
          <a:ext cx="11167908" cy="14630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111679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2800" b="0" baseline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Definition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lang="en-US" sz="2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recurrence relation</a:t>
                      </a: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is an equation recursively defining a sequence of values. </a:t>
                      </a:r>
                      <a:endParaRPr lang="en-US" sz="40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Таблица 7">
            <a:extLst>
              <a:ext uri="{FF2B5EF4-FFF2-40B4-BE49-F238E27FC236}">
                <a16:creationId xmlns:a16="http://schemas.microsoft.com/office/drawing/2014/main" id="{65E27AF7-FE2E-9C4C-902A-C2A9AC35C7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00380"/>
              </p:ext>
            </p:extLst>
          </p:nvPr>
        </p:nvGraphicFramePr>
        <p:xfrm>
          <a:off x="364844" y="3219132"/>
          <a:ext cx="11167908" cy="31699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111679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baseline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Fibonacci recurrence relation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2131D37-0F2F-C042-BED4-B3066C864043}"/>
                  </a:ext>
                </a:extLst>
              </p:cNvPr>
              <p:cNvSpPr txBox="1"/>
              <p:nvPr/>
            </p:nvSpPr>
            <p:spPr>
              <a:xfrm>
                <a:off x="3502744" y="4151830"/>
                <a:ext cx="4892108" cy="13045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0,                        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=0,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1,                        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=1,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ru-RU" sz="2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𝑛</m:t>
                                  </m:r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−1</m:t>
                                  </m:r>
                                </m:sub>
                              </m:sSub>
                              <m:r>
                                <a:rPr lang="en-US" sz="2800" b="0" i="1" smtClean="0">
                                  <a:latin typeface="Cambria Math"/>
                                </a:rPr>
                                <m:t>+ </m:t>
                              </m:r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𝑛</m:t>
                                  </m:r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−2</m:t>
                                  </m:r>
                                </m:sub>
                              </m:sSub>
                              <m:r>
                                <a:rPr lang="en-US" sz="2800" b="0" i="1" smtClean="0">
                                  <a:latin typeface="Cambria Math"/>
                                </a:rPr>
                                <m:t>,  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&gt;1.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2131D37-0F2F-C042-BED4-B3066C8640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2744" y="4151830"/>
                <a:ext cx="4892108" cy="1304524"/>
              </a:xfrm>
              <a:prstGeom prst="rect">
                <a:avLst/>
              </a:prstGeom>
              <a:blipFill>
                <a:blip r:embed="rId2"/>
                <a:stretch>
                  <a:fillRect l="-35584" t="-239423" b="-35384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179892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41</a:t>
            </a:fld>
            <a:endParaRPr lang="ru-RU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aphicFrame>
        <p:nvGraphicFramePr>
          <p:cNvPr id="27" name="Таблица 7">
            <a:extLst>
              <a:ext uri="{FF2B5EF4-FFF2-40B4-BE49-F238E27FC236}">
                <a16:creationId xmlns:a16="http://schemas.microsoft.com/office/drawing/2014/main" id="{372DFF10-10CB-5241-B948-6C49B4368A8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64844" y="1149032"/>
          <a:ext cx="11167908" cy="2743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111679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2800" b="0" baseline="0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LinearSearch</a:t>
                      </a:r>
                      <a:r>
                        <a:rPr lang="en-US" sz="2800" b="0" baseline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(A, low , high, key 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if high&lt;low: </a:t>
                      </a:r>
                    </a:p>
                    <a:p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    return NOT_FOUND </a:t>
                      </a:r>
                      <a:endParaRPr lang="en-US" sz="2800" dirty="0"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  <a:p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if A[low] = key: </a:t>
                      </a:r>
                    </a:p>
                    <a:p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    return low</a:t>
                      </a:r>
                    </a:p>
                    <a:p>
                      <a:r>
                        <a:rPr lang="en-US" sz="280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return </a:t>
                      </a:r>
                      <a:r>
                        <a:rPr lang="en-US" sz="2800" dirty="0" err="1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LinearSearch</a:t>
                      </a:r>
                      <a:r>
                        <a:rPr lang="en-US" sz="280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(A, low+1, high, key)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27710738-8040-4A4F-8695-7C8AA6648269}"/>
              </a:ext>
            </a:extLst>
          </p:cNvPr>
          <p:cNvSpPr/>
          <p:nvPr/>
        </p:nvSpPr>
        <p:spPr>
          <a:xfrm>
            <a:off x="0" y="0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/>
              <a:t>Recursive Solution</a:t>
            </a:r>
            <a:endParaRPr lang="en-US" sz="7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8199487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42</a:t>
            </a:fld>
            <a:endParaRPr lang="ru-RU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aphicFrame>
        <p:nvGraphicFramePr>
          <p:cNvPr id="27" name="Таблица 7">
            <a:extLst>
              <a:ext uri="{FF2B5EF4-FFF2-40B4-BE49-F238E27FC236}">
                <a16:creationId xmlns:a16="http://schemas.microsoft.com/office/drawing/2014/main" id="{372DFF10-10CB-5241-B948-6C49B4368A8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64844" y="1149032"/>
          <a:ext cx="11167908" cy="2743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111679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2800" b="0" baseline="0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LinearSearch</a:t>
                      </a:r>
                      <a:r>
                        <a:rPr lang="en-US" sz="2800" b="0" baseline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(A, low , high, key 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if high&lt;low: </a:t>
                      </a:r>
                    </a:p>
                    <a:p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    return NOT_FOUND </a:t>
                      </a:r>
                      <a:endParaRPr lang="en-US" sz="2800" dirty="0"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  <a:p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if A[low] = key: </a:t>
                      </a:r>
                    </a:p>
                    <a:p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    return low</a:t>
                      </a:r>
                    </a:p>
                    <a:p>
                      <a:r>
                        <a:rPr lang="en-US" sz="280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return </a:t>
                      </a:r>
                      <a:r>
                        <a:rPr lang="en-US" sz="2800" dirty="0" err="1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LinearSearch</a:t>
                      </a:r>
                      <a:r>
                        <a:rPr lang="en-US" sz="280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(A, low+1, high, key)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27710738-8040-4A4F-8695-7C8AA6648269}"/>
              </a:ext>
            </a:extLst>
          </p:cNvPr>
          <p:cNvSpPr/>
          <p:nvPr/>
        </p:nvSpPr>
        <p:spPr>
          <a:xfrm>
            <a:off x="0" y="0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/>
              <a:t>Recursive Solution</a:t>
            </a:r>
            <a:endParaRPr lang="en-US" sz="7200" dirty="0">
              <a:effectLst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F61B0E6-E947-E440-98CC-0C3F75CE36E9}"/>
              </a:ext>
            </a:extLst>
          </p:cNvPr>
          <p:cNvSpPr/>
          <p:nvPr/>
        </p:nvSpPr>
        <p:spPr>
          <a:xfrm>
            <a:off x="3156206" y="4474071"/>
            <a:ext cx="558518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Recurrence defining worst-case time:</a:t>
            </a:r>
          </a:p>
          <a:p>
            <a:r>
              <a:rPr lang="en-US" sz="2800" dirty="0"/>
              <a:t>T (n) = T (n −1) + c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3447182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43</a:t>
            </a:fld>
            <a:endParaRPr lang="ru-RU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aphicFrame>
        <p:nvGraphicFramePr>
          <p:cNvPr id="27" name="Таблица 7">
            <a:extLst>
              <a:ext uri="{FF2B5EF4-FFF2-40B4-BE49-F238E27FC236}">
                <a16:creationId xmlns:a16="http://schemas.microsoft.com/office/drawing/2014/main" id="{372DFF10-10CB-5241-B948-6C49B4368A8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64844" y="1149032"/>
          <a:ext cx="11167908" cy="2743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111679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2800" b="0" baseline="0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LinearSearch</a:t>
                      </a:r>
                      <a:r>
                        <a:rPr lang="en-US" sz="2800" b="0" baseline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(A, low , high, key 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if high&lt;low: </a:t>
                      </a:r>
                    </a:p>
                    <a:p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    return NOT_FOUND </a:t>
                      </a:r>
                      <a:endParaRPr lang="en-US" sz="2800" dirty="0"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  <a:p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if A[low] = key: </a:t>
                      </a:r>
                    </a:p>
                    <a:p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    return low</a:t>
                      </a:r>
                    </a:p>
                    <a:p>
                      <a:r>
                        <a:rPr lang="en-US" sz="280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return </a:t>
                      </a:r>
                      <a:r>
                        <a:rPr lang="en-US" sz="2800" dirty="0" err="1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LinearSearch</a:t>
                      </a:r>
                      <a:r>
                        <a:rPr lang="en-US" sz="280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(A, low+1, high, key)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27710738-8040-4A4F-8695-7C8AA6648269}"/>
              </a:ext>
            </a:extLst>
          </p:cNvPr>
          <p:cNvSpPr/>
          <p:nvPr/>
        </p:nvSpPr>
        <p:spPr>
          <a:xfrm>
            <a:off x="0" y="0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/>
              <a:t>Recursive Solution</a:t>
            </a:r>
            <a:endParaRPr lang="en-US" sz="7200" dirty="0">
              <a:effectLst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F61B0E6-E947-E440-98CC-0C3F75CE36E9}"/>
              </a:ext>
            </a:extLst>
          </p:cNvPr>
          <p:cNvSpPr/>
          <p:nvPr/>
        </p:nvSpPr>
        <p:spPr>
          <a:xfrm>
            <a:off x="3156206" y="4474071"/>
            <a:ext cx="5585183" cy="20005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Recurrence defining worst-case time:</a:t>
            </a:r>
          </a:p>
          <a:p>
            <a:r>
              <a:rPr lang="en-US" sz="2800" dirty="0"/>
              <a:t>T (n) = T (n −1) + c</a:t>
            </a:r>
          </a:p>
          <a:p>
            <a:r>
              <a:rPr lang="en-US" sz="2800" dirty="0"/>
              <a:t>T (0) = c 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9929409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44</a:t>
            </a:fld>
            <a:endParaRPr lang="ru-RU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7710738-8040-4A4F-8695-7C8AA6648269}"/>
              </a:ext>
            </a:extLst>
          </p:cNvPr>
          <p:cNvSpPr/>
          <p:nvPr/>
        </p:nvSpPr>
        <p:spPr>
          <a:xfrm>
            <a:off x="0" y="0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/>
              <a:t>Runtime of Linear Search </a:t>
            </a:r>
            <a:endParaRPr lang="en-US" sz="7200" dirty="0">
              <a:effectLst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6CE3235-E7C0-A040-A2CB-88B0E5440F34}"/>
              </a:ext>
            </a:extLst>
          </p:cNvPr>
          <p:cNvSpPr/>
          <p:nvPr/>
        </p:nvSpPr>
        <p:spPr>
          <a:xfrm>
            <a:off x="1041400" y="1219200"/>
            <a:ext cx="4051300" cy="419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n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4E0C417-BDBC-5045-B883-2CABD75FD5FA}"/>
              </a:ext>
            </a:extLst>
          </p:cNvPr>
          <p:cNvSpPr/>
          <p:nvPr/>
        </p:nvSpPr>
        <p:spPr>
          <a:xfrm>
            <a:off x="1320800" y="2044700"/>
            <a:ext cx="3771900" cy="419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n-1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C694D4B-676E-F349-A8E2-112903076A9F}"/>
              </a:ext>
            </a:extLst>
          </p:cNvPr>
          <p:cNvSpPr/>
          <p:nvPr/>
        </p:nvSpPr>
        <p:spPr>
          <a:xfrm>
            <a:off x="1612900" y="2870200"/>
            <a:ext cx="3479800" cy="419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n-2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560FE1B-1EFE-9B46-A2C7-A7F5845E7764}"/>
              </a:ext>
            </a:extLst>
          </p:cNvPr>
          <p:cNvSpPr/>
          <p:nvPr/>
        </p:nvSpPr>
        <p:spPr>
          <a:xfrm>
            <a:off x="4673600" y="3695700"/>
            <a:ext cx="520700" cy="4191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85A5D9F-39FF-7B4C-88E6-386830A63842}"/>
              </a:ext>
            </a:extLst>
          </p:cNvPr>
          <p:cNvSpPr/>
          <p:nvPr/>
        </p:nvSpPr>
        <p:spPr>
          <a:xfrm>
            <a:off x="4572000" y="4521200"/>
            <a:ext cx="520700" cy="419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E46C8A1-B004-9C44-9BE0-26BBAF700668}"/>
              </a:ext>
            </a:extLst>
          </p:cNvPr>
          <p:cNvSpPr/>
          <p:nvPr/>
        </p:nvSpPr>
        <p:spPr>
          <a:xfrm>
            <a:off x="4762500" y="5346700"/>
            <a:ext cx="330200" cy="419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D6CD137-5930-614B-BE82-60AB997365C8}"/>
              </a:ext>
            </a:extLst>
          </p:cNvPr>
          <p:cNvSpPr/>
          <p:nvPr/>
        </p:nvSpPr>
        <p:spPr>
          <a:xfrm>
            <a:off x="4673600" y="3543300"/>
            <a:ext cx="520700" cy="4191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D004A7A-9CF2-CD49-A87E-091B0832C3BC}"/>
              </a:ext>
            </a:extLst>
          </p:cNvPr>
          <p:cNvSpPr/>
          <p:nvPr/>
        </p:nvSpPr>
        <p:spPr>
          <a:xfrm>
            <a:off x="4673600" y="3848100"/>
            <a:ext cx="520700" cy="4191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・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9647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45</a:t>
            </a:fld>
            <a:endParaRPr lang="ru-RU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7710738-8040-4A4F-8695-7C8AA6648269}"/>
              </a:ext>
            </a:extLst>
          </p:cNvPr>
          <p:cNvSpPr/>
          <p:nvPr/>
        </p:nvSpPr>
        <p:spPr>
          <a:xfrm>
            <a:off x="0" y="0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/>
              <a:t>Runtime of Linear Search </a:t>
            </a:r>
            <a:endParaRPr lang="en-US" sz="7200" dirty="0">
              <a:effectLst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6CE3235-E7C0-A040-A2CB-88B0E5440F34}"/>
              </a:ext>
            </a:extLst>
          </p:cNvPr>
          <p:cNvSpPr/>
          <p:nvPr/>
        </p:nvSpPr>
        <p:spPr>
          <a:xfrm>
            <a:off x="1041400" y="1219200"/>
            <a:ext cx="4051300" cy="419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n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4E0C417-BDBC-5045-B883-2CABD75FD5FA}"/>
              </a:ext>
            </a:extLst>
          </p:cNvPr>
          <p:cNvSpPr/>
          <p:nvPr/>
        </p:nvSpPr>
        <p:spPr>
          <a:xfrm>
            <a:off x="1320800" y="2044700"/>
            <a:ext cx="3771900" cy="419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n-1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C694D4B-676E-F349-A8E2-112903076A9F}"/>
              </a:ext>
            </a:extLst>
          </p:cNvPr>
          <p:cNvSpPr/>
          <p:nvPr/>
        </p:nvSpPr>
        <p:spPr>
          <a:xfrm>
            <a:off x="1612900" y="2870200"/>
            <a:ext cx="3479800" cy="419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n-2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560FE1B-1EFE-9B46-A2C7-A7F5845E7764}"/>
              </a:ext>
            </a:extLst>
          </p:cNvPr>
          <p:cNvSpPr/>
          <p:nvPr/>
        </p:nvSpPr>
        <p:spPr>
          <a:xfrm>
            <a:off x="4673600" y="3695700"/>
            <a:ext cx="520700" cy="4191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85A5D9F-39FF-7B4C-88E6-386830A63842}"/>
              </a:ext>
            </a:extLst>
          </p:cNvPr>
          <p:cNvSpPr/>
          <p:nvPr/>
        </p:nvSpPr>
        <p:spPr>
          <a:xfrm>
            <a:off x="4572000" y="4521200"/>
            <a:ext cx="520700" cy="419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E46C8A1-B004-9C44-9BE0-26BBAF700668}"/>
              </a:ext>
            </a:extLst>
          </p:cNvPr>
          <p:cNvSpPr/>
          <p:nvPr/>
        </p:nvSpPr>
        <p:spPr>
          <a:xfrm>
            <a:off x="4762500" y="5346700"/>
            <a:ext cx="330200" cy="419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D6CD137-5930-614B-BE82-60AB997365C8}"/>
              </a:ext>
            </a:extLst>
          </p:cNvPr>
          <p:cNvSpPr/>
          <p:nvPr/>
        </p:nvSpPr>
        <p:spPr>
          <a:xfrm>
            <a:off x="4673600" y="3543300"/>
            <a:ext cx="520700" cy="4191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D004A7A-9CF2-CD49-A87E-091B0832C3BC}"/>
              </a:ext>
            </a:extLst>
          </p:cNvPr>
          <p:cNvSpPr/>
          <p:nvPr/>
        </p:nvSpPr>
        <p:spPr>
          <a:xfrm>
            <a:off x="4673600" y="3848100"/>
            <a:ext cx="520700" cy="4191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FFB961D-E514-DA4C-8246-354552C54EEA}"/>
              </a:ext>
            </a:extLst>
          </p:cNvPr>
          <p:cNvSpPr txBox="1"/>
          <p:nvPr/>
        </p:nvSpPr>
        <p:spPr>
          <a:xfrm>
            <a:off x="5918200" y="701933"/>
            <a:ext cx="2019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work</a:t>
            </a:r>
            <a:endParaRPr lang="ru-RU" i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FB49051-4E3A-E744-92D9-D4B3D8FE4E0F}"/>
              </a:ext>
            </a:extLst>
          </p:cNvPr>
          <p:cNvSpPr txBox="1"/>
          <p:nvPr/>
        </p:nvSpPr>
        <p:spPr>
          <a:xfrm>
            <a:off x="6159500" y="1115080"/>
            <a:ext cx="40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</a:t>
            </a:r>
            <a:endParaRPr lang="ru-RU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DE2355E-87D9-B343-8F92-A9D0B1796591}"/>
              </a:ext>
            </a:extLst>
          </p:cNvPr>
          <p:cNvSpPr txBox="1"/>
          <p:nvPr/>
        </p:nvSpPr>
        <p:spPr>
          <a:xfrm>
            <a:off x="6159500" y="1992640"/>
            <a:ext cx="40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</a:t>
            </a:r>
            <a:endParaRPr lang="ru-RU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2102AD3-C00F-7948-B4DA-4BA287F2901F}"/>
              </a:ext>
            </a:extLst>
          </p:cNvPr>
          <p:cNvSpPr txBox="1"/>
          <p:nvPr/>
        </p:nvSpPr>
        <p:spPr>
          <a:xfrm>
            <a:off x="6159500" y="2818140"/>
            <a:ext cx="40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</a:t>
            </a:r>
            <a:endParaRPr lang="ru-RU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D7B44FE-A68E-7F4D-84E0-6A4A70E012B7}"/>
              </a:ext>
            </a:extLst>
          </p:cNvPr>
          <p:cNvSpPr txBox="1"/>
          <p:nvPr/>
        </p:nvSpPr>
        <p:spPr>
          <a:xfrm>
            <a:off x="6159500" y="4469140"/>
            <a:ext cx="40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</a:t>
            </a:r>
            <a:endParaRPr lang="ru-RU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3D584F5-9F1D-5647-8E25-DB4EAEAC8345}"/>
              </a:ext>
            </a:extLst>
          </p:cNvPr>
          <p:cNvSpPr txBox="1"/>
          <p:nvPr/>
        </p:nvSpPr>
        <p:spPr>
          <a:xfrm>
            <a:off x="6159500" y="5294640"/>
            <a:ext cx="40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713651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46</a:t>
            </a:fld>
            <a:endParaRPr lang="ru-RU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7710738-8040-4A4F-8695-7C8AA6648269}"/>
              </a:ext>
            </a:extLst>
          </p:cNvPr>
          <p:cNvSpPr/>
          <p:nvPr/>
        </p:nvSpPr>
        <p:spPr>
          <a:xfrm>
            <a:off x="0" y="0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/>
              <a:t>Runtime of Linear Search </a:t>
            </a:r>
            <a:endParaRPr lang="en-US" sz="7200" dirty="0">
              <a:effectLst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6CE3235-E7C0-A040-A2CB-88B0E5440F34}"/>
              </a:ext>
            </a:extLst>
          </p:cNvPr>
          <p:cNvSpPr/>
          <p:nvPr/>
        </p:nvSpPr>
        <p:spPr>
          <a:xfrm>
            <a:off x="1041400" y="1219200"/>
            <a:ext cx="4051300" cy="419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n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4E0C417-BDBC-5045-B883-2CABD75FD5FA}"/>
              </a:ext>
            </a:extLst>
          </p:cNvPr>
          <p:cNvSpPr/>
          <p:nvPr/>
        </p:nvSpPr>
        <p:spPr>
          <a:xfrm>
            <a:off x="1320800" y="2044700"/>
            <a:ext cx="3771900" cy="419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n-1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C694D4B-676E-F349-A8E2-112903076A9F}"/>
              </a:ext>
            </a:extLst>
          </p:cNvPr>
          <p:cNvSpPr/>
          <p:nvPr/>
        </p:nvSpPr>
        <p:spPr>
          <a:xfrm>
            <a:off x="1612900" y="2870200"/>
            <a:ext cx="3479800" cy="419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n-2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560FE1B-1EFE-9B46-A2C7-A7F5845E7764}"/>
              </a:ext>
            </a:extLst>
          </p:cNvPr>
          <p:cNvSpPr/>
          <p:nvPr/>
        </p:nvSpPr>
        <p:spPr>
          <a:xfrm>
            <a:off x="4673600" y="3695700"/>
            <a:ext cx="520700" cy="4191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85A5D9F-39FF-7B4C-88E6-386830A63842}"/>
              </a:ext>
            </a:extLst>
          </p:cNvPr>
          <p:cNvSpPr/>
          <p:nvPr/>
        </p:nvSpPr>
        <p:spPr>
          <a:xfrm>
            <a:off x="4572000" y="4521200"/>
            <a:ext cx="520700" cy="419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E46C8A1-B004-9C44-9BE0-26BBAF700668}"/>
              </a:ext>
            </a:extLst>
          </p:cNvPr>
          <p:cNvSpPr/>
          <p:nvPr/>
        </p:nvSpPr>
        <p:spPr>
          <a:xfrm>
            <a:off x="4762500" y="5346700"/>
            <a:ext cx="330200" cy="419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D6CD137-5930-614B-BE82-60AB997365C8}"/>
              </a:ext>
            </a:extLst>
          </p:cNvPr>
          <p:cNvSpPr/>
          <p:nvPr/>
        </p:nvSpPr>
        <p:spPr>
          <a:xfrm>
            <a:off x="4673600" y="3543300"/>
            <a:ext cx="520700" cy="4191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D004A7A-9CF2-CD49-A87E-091B0832C3BC}"/>
              </a:ext>
            </a:extLst>
          </p:cNvPr>
          <p:cNvSpPr/>
          <p:nvPr/>
        </p:nvSpPr>
        <p:spPr>
          <a:xfrm>
            <a:off x="4673600" y="3848100"/>
            <a:ext cx="520700" cy="4191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FFB961D-E514-DA4C-8246-354552C54EEA}"/>
              </a:ext>
            </a:extLst>
          </p:cNvPr>
          <p:cNvSpPr txBox="1"/>
          <p:nvPr/>
        </p:nvSpPr>
        <p:spPr>
          <a:xfrm>
            <a:off x="5918200" y="701933"/>
            <a:ext cx="2019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work</a:t>
            </a:r>
            <a:endParaRPr lang="ru-RU" i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FB49051-4E3A-E744-92D9-D4B3D8FE4E0F}"/>
              </a:ext>
            </a:extLst>
          </p:cNvPr>
          <p:cNvSpPr txBox="1"/>
          <p:nvPr/>
        </p:nvSpPr>
        <p:spPr>
          <a:xfrm>
            <a:off x="6159500" y="1115080"/>
            <a:ext cx="40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</a:t>
            </a:r>
            <a:endParaRPr lang="ru-RU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DE2355E-87D9-B343-8F92-A9D0B1796591}"/>
              </a:ext>
            </a:extLst>
          </p:cNvPr>
          <p:cNvSpPr txBox="1"/>
          <p:nvPr/>
        </p:nvSpPr>
        <p:spPr>
          <a:xfrm>
            <a:off x="6159500" y="1992640"/>
            <a:ext cx="40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</a:t>
            </a:r>
            <a:endParaRPr lang="ru-RU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2102AD3-C00F-7948-B4DA-4BA287F2901F}"/>
              </a:ext>
            </a:extLst>
          </p:cNvPr>
          <p:cNvSpPr txBox="1"/>
          <p:nvPr/>
        </p:nvSpPr>
        <p:spPr>
          <a:xfrm>
            <a:off x="6159500" y="2818140"/>
            <a:ext cx="40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</a:t>
            </a:r>
            <a:endParaRPr lang="ru-RU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D7B44FE-A68E-7F4D-84E0-6A4A70E012B7}"/>
              </a:ext>
            </a:extLst>
          </p:cNvPr>
          <p:cNvSpPr txBox="1"/>
          <p:nvPr/>
        </p:nvSpPr>
        <p:spPr>
          <a:xfrm>
            <a:off x="6159500" y="4469140"/>
            <a:ext cx="40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</a:t>
            </a:r>
            <a:endParaRPr lang="ru-RU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3D584F5-9F1D-5647-8E25-DB4EAEAC8345}"/>
              </a:ext>
            </a:extLst>
          </p:cNvPr>
          <p:cNvSpPr txBox="1"/>
          <p:nvPr/>
        </p:nvSpPr>
        <p:spPr>
          <a:xfrm>
            <a:off x="6159500" y="5294640"/>
            <a:ext cx="40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</a:t>
            </a:r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832183-9178-784F-920C-E0A042DD6EA1}"/>
              </a:ext>
            </a:extLst>
          </p:cNvPr>
          <p:cNvSpPr txBox="1"/>
          <p:nvPr/>
        </p:nvSpPr>
        <p:spPr>
          <a:xfrm>
            <a:off x="4572000" y="5962650"/>
            <a:ext cx="1079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Total:</a:t>
            </a:r>
            <a:endParaRPr lang="ru-RU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52EBE38-83CC-204C-B9C5-18204E481690}"/>
                  </a:ext>
                </a:extLst>
              </p:cNvPr>
              <p:cNvSpPr txBox="1"/>
              <p:nvPr/>
            </p:nvSpPr>
            <p:spPr>
              <a:xfrm>
                <a:off x="5651500" y="5800810"/>
                <a:ext cx="2388411" cy="8468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subSup"/>
                          <m:ctrlPr>
                            <a:rPr lang="ru-RU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m:rPr>
                              <m:sty m:val="p"/>
                            </m:rPr>
                            <a:rPr lang="el-G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Θ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52EBE38-83CC-204C-B9C5-18204E4816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1500" y="5800810"/>
                <a:ext cx="2388411" cy="846899"/>
              </a:xfrm>
              <a:prstGeom prst="rect">
                <a:avLst/>
              </a:prstGeom>
              <a:blipFill>
                <a:blip r:embed="rId2"/>
                <a:stretch>
                  <a:fillRect l="-53968" t="-185075" r="-4762" b="-2701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590646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47</a:t>
            </a:fld>
            <a:endParaRPr lang="ru-RU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aphicFrame>
        <p:nvGraphicFramePr>
          <p:cNvPr id="27" name="Таблица 7">
            <a:extLst>
              <a:ext uri="{FF2B5EF4-FFF2-40B4-BE49-F238E27FC236}">
                <a16:creationId xmlns:a16="http://schemas.microsoft.com/office/drawing/2014/main" id="{372DFF10-10CB-5241-B948-6C49B4368A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9672659"/>
              </p:ext>
            </p:extLst>
          </p:nvPr>
        </p:nvGraphicFramePr>
        <p:xfrm>
          <a:off x="364844" y="1149032"/>
          <a:ext cx="11167908" cy="23164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111679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2800" b="0" baseline="0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LinearSearchIt</a:t>
                      </a:r>
                      <a:r>
                        <a:rPr lang="en-US" sz="2800" b="0" baseline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(A, low , high, key 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for </a:t>
                      </a:r>
                      <a:r>
                        <a:rPr lang="en-US" sz="2800" kern="1200" dirty="0" err="1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i</a:t>
                      </a: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 from low to high: </a:t>
                      </a:r>
                    </a:p>
                    <a:p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  if A[</a:t>
                      </a:r>
                      <a:r>
                        <a:rPr lang="en-US" sz="2800" kern="1200" dirty="0" err="1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i</a:t>
                      </a: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] = key:</a:t>
                      </a:r>
                    </a:p>
                    <a:p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    return </a:t>
                      </a:r>
                      <a:r>
                        <a:rPr lang="en-US" sz="2800" kern="1200" dirty="0" err="1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i</a:t>
                      </a: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 </a:t>
                      </a:r>
                    </a:p>
                    <a:p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return NOT_FOUND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27710738-8040-4A4F-8695-7C8AA6648269}"/>
              </a:ext>
            </a:extLst>
          </p:cNvPr>
          <p:cNvSpPr/>
          <p:nvPr/>
        </p:nvSpPr>
        <p:spPr>
          <a:xfrm>
            <a:off x="0" y="0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/>
              <a:t>Iterative Version</a:t>
            </a:r>
            <a:endParaRPr lang="en-US" sz="7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3256318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48</a:t>
            </a:fld>
            <a:endParaRPr lang="ru-RU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7710738-8040-4A4F-8695-7C8AA6648269}"/>
              </a:ext>
            </a:extLst>
          </p:cNvPr>
          <p:cNvSpPr/>
          <p:nvPr/>
        </p:nvSpPr>
        <p:spPr>
          <a:xfrm>
            <a:off x="0" y="0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/>
              <a:t>Summary</a:t>
            </a:r>
            <a:endParaRPr lang="en-US" sz="7200" dirty="0">
              <a:effectLst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D3CCD67-25F3-F246-BC05-D3010795E070}"/>
              </a:ext>
            </a:extLst>
          </p:cNvPr>
          <p:cNvSpPr/>
          <p:nvPr/>
        </p:nvSpPr>
        <p:spPr>
          <a:xfrm>
            <a:off x="800100" y="1915636"/>
            <a:ext cx="8432800" cy="1318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/>
              <a:t>Create a recursive solution</a:t>
            </a:r>
            <a:br>
              <a:rPr lang="en-US" sz="2800" dirty="0"/>
            </a:br>
            <a:endParaRPr lang="en-U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0524836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49</a:t>
            </a:fld>
            <a:endParaRPr lang="ru-RU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7710738-8040-4A4F-8695-7C8AA6648269}"/>
              </a:ext>
            </a:extLst>
          </p:cNvPr>
          <p:cNvSpPr/>
          <p:nvPr/>
        </p:nvSpPr>
        <p:spPr>
          <a:xfrm>
            <a:off x="0" y="0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/>
              <a:t>Summary</a:t>
            </a:r>
            <a:endParaRPr lang="en-US" sz="7200" dirty="0">
              <a:effectLst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D3CCD67-25F3-F246-BC05-D3010795E070}"/>
              </a:ext>
            </a:extLst>
          </p:cNvPr>
          <p:cNvSpPr/>
          <p:nvPr/>
        </p:nvSpPr>
        <p:spPr>
          <a:xfrm>
            <a:off x="800100" y="1915636"/>
            <a:ext cx="8432800" cy="1964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/>
              <a:t>Create a recursive solution</a:t>
            </a:r>
            <a:br>
              <a:rPr lang="en-US" sz="2800" dirty="0"/>
            </a:br>
            <a:r>
              <a:rPr lang="en-US" sz="2800" dirty="0"/>
              <a:t>Define a corresponding recurrence relation, T</a:t>
            </a:r>
            <a:br>
              <a:rPr lang="en-US" sz="2800" dirty="0"/>
            </a:br>
            <a:endParaRPr lang="en-U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74219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5</a:t>
            </a:fld>
            <a:endParaRPr lang="ru-RU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C8D38F2-8A01-B041-8112-9AFA40F5C882}"/>
              </a:ext>
            </a:extLst>
          </p:cNvPr>
          <p:cNvSpPr/>
          <p:nvPr/>
        </p:nvSpPr>
        <p:spPr>
          <a:xfrm>
            <a:off x="902524" y="1436914"/>
            <a:ext cx="10451275" cy="45126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45627A4-703E-6F42-A4FC-82EC34536E8F}"/>
              </a:ext>
            </a:extLst>
          </p:cNvPr>
          <p:cNvSpPr/>
          <p:nvPr/>
        </p:nvSpPr>
        <p:spPr>
          <a:xfrm>
            <a:off x="0" y="0"/>
            <a:ext cx="12192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dirty="0"/>
              <a:t>Divide: Break into non-overlapping subproblems of the same type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6B215B2-B34C-0444-A4D4-CDBE0ACF564D}"/>
              </a:ext>
            </a:extLst>
          </p:cNvPr>
          <p:cNvSpPr/>
          <p:nvPr/>
        </p:nvSpPr>
        <p:spPr>
          <a:xfrm>
            <a:off x="902524" y="3276600"/>
            <a:ext cx="6247576" cy="267293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79454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50</a:t>
            </a:fld>
            <a:endParaRPr lang="ru-RU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7710738-8040-4A4F-8695-7C8AA6648269}"/>
              </a:ext>
            </a:extLst>
          </p:cNvPr>
          <p:cNvSpPr/>
          <p:nvPr/>
        </p:nvSpPr>
        <p:spPr>
          <a:xfrm>
            <a:off x="0" y="0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/>
              <a:t>Summary</a:t>
            </a:r>
            <a:endParaRPr lang="en-US" sz="7200" dirty="0">
              <a:effectLst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D3CCD67-25F3-F246-BC05-D3010795E070}"/>
              </a:ext>
            </a:extLst>
          </p:cNvPr>
          <p:cNvSpPr/>
          <p:nvPr/>
        </p:nvSpPr>
        <p:spPr>
          <a:xfrm>
            <a:off x="800100" y="1915636"/>
            <a:ext cx="8432800" cy="1964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/>
              <a:t>Create a recursive solution</a:t>
            </a:r>
            <a:br>
              <a:rPr lang="en-US" sz="2800" dirty="0"/>
            </a:br>
            <a:r>
              <a:rPr lang="en-US" sz="2800" dirty="0"/>
              <a:t>Define a corresponding recurrence relation, T</a:t>
            </a:r>
            <a:br>
              <a:rPr lang="en-US" sz="2800" dirty="0"/>
            </a:br>
            <a:r>
              <a:rPr lang="en-US" sz="2800" dirty="0"/>
              <a:t>Determine T(n): worst-case runtime </a:t>
            </a:r>
          </a:p>
        </p:txBody>
      </p:sp>
    </p:spTree>
    <p:extLst>
      <p:ext uri="{BB962C8B-B14F-4D97-AF65-F5344CB8AC3E}">
        <p14:creationId xmlns:p14="http://schemas.microsoft.com/office/powerpoint/2010/main" val="133875551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51</a:t>
            </a:fld>
            <a:endParaRPr lang="ru-RU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7710738-8040-4A4F-8695-7C8AA6648269}"/>
              </a:ext>
            </a:extLst>
          </p:cNvPr>
          <p:cNvSpPr/>
          <p:nvPr/>
        </p:nvSpPr>
        <p:spPr>
          <a:xfrm>
            <a:off x="0" y="0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/>
              <a:t>Summary</a:t>
            </a:r>
            <a:endParaRPr lang="en-US" sz="7200" dirty="0">
              <a:effectLst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D3CCD67-25F3-F246-BC05-D3010795E070}"/>
              </a:ext>
            </a:extLst>
          </p:cNvPr>
          <p:cNvSpPr/>
          <p:nvPr/>
        </p:nvSpPr>
        <p:spPr>
          <a:xfrm>
            <a:off x="800100" y="1915636"/>
            <a:ext cx="8432800" cy="26108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/>
              <a:t>Create a recursive solution</a:t>
            </a:r>
            <a:br>
              <a:rPr lang="en-US" sz="2800" dirty="0"/>
            </a:br>
            <a:r>
              <a:rPr lang="en-US" sz="2800" dirty="0"/>
              <a:t>Define a corresponding recurrence relation, T</a:t>
            </a:r>
            <a:br>
              <a:rPr lang="en-US" sz="2800" dirty="0"/>
            </a:br>
            <a:r>
              <a:rPr lang="en-US" sz="2800" dirty="0"/>
              <a:t>Determine T(n): worst-case runtime 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Optionally, create iterative solution </a:t>
            </a:r>
            <a:endParaRPr lang="en-U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0508975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52</a:t>
            </a:fld>
            <a:endParaRPr lang="ru-RU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7710738-8040-4A4F-8695-7C8AA6648269}"/>
              </a:ext>
            </a:extLst>
          </p:cNvPr>
          <p:cNvSpPr/>
          <p:nvPr/>
        </p:nvSpPr>
        <p:spPr>
          <a:xfrm>
            <a:off x="0" y="0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/>
              <a:t>Searching Sorted Data</a:t>
            </a:r>
            <a:endParaRPr lang="en-US" sz="7200" dirty="0">
              <a:effectLst/>
            </a:endParaRPr>
          </a:p>
        </p:txBody>
      </p:sp>
      <p:pic>
        <p:nvPicPr>
          <p:cNvPr id="1025" name="Picture 1" descr="page60image5928976">
            <a:extLst>
              <a:ext uri="{FF2B5EF4-FFF2-40B4-BE49-F238E27FC236}">
                <a16:creationId xmlns:a16="http://schemas.microsoft.com/office/drawing/2014/main" id="{6F9BF7D2-F90B-6F41-800F-B5DDEAC68F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250" y="1484084"/>
            <a:ext cx="6159500" cy="4096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764628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53</a:t>
            </a:fld>
            <a:endParaRPr lang="ru-RU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aphicFrame>
        <p:nvGraphicFramePr>
          <p:cNvPr id="27" name="Таблица 7">
            <a:extLst>
              <a:ext uri="{FF2B5EF4-FFF2-40B4-BE49-F238E27FC236}">
                <a16:creationId xmlns:a16="http://schemas.microsoft.com/office/drawing/2014/main" id="{372DFF10-10CB-5241-B948-6C49B4368A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0293001"/>
              </p:ext>
            </p:extLst>
          </p:nvPr>
        </p:nvGraphicFramePr>
        <p:xfrm>
          <a:off x="364844" y="1149032"/>
          <a:ext cx="11585856" cy="32613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17558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29958">
                  <a:extLst>
                    <a:ext uri="{9D8B030D-6E8A-4147-A177-3AD203B41FA5}">
                      <a16:colId xmlns:a16="http://schemas.microsoft.com/office/drawing/2014/main" val="1943460137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l"/>
                      <a:r>
                        <a:rPr lang="en-US" sz="2800" b="0" baseline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Searching in a sorted array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US" sz="2800" b="0" baseline="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Input:</a:t>
                      </a:r>
                      <a:endParaRPr lang="ru-RU" sz="2800" kern="1200" dirty="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A sorted array A[low . . . high] </a:t>
                      </a:r>
                    </a:p>
                    <a:p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(∀low ≤ </a:t>
                      </a:r>
                      <a:r>
                        <a:rPr lang="en-US" sz="2800" kern="1200" dirty="0" err="1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i</a:t>
                      </a: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 &lt; high : A[</a:t>
                      </a:r>
                      <a:r>
                        <a:rPr lang="en-US" sz="2800" kern="1200" dirty="0" err="1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i</a:t>
                      </a: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] ≤ A[</a:t>
                      </a:r>
                      <a:r>
                        <a:rPr lang="en-US" sz="2800" kern="1200" dirty="0" err="1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i</a:t>
                      </a: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 + 1]). </a:t>
                      </a:r>
                      <a:endParaRPr lang="en-US" sz="2800" dirty="0"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  <a:p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A key k. </a:t>
                      </a:r>
                      <a:endParaRPr lang="en-US" sz="2800" dirty="0"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Output:</a:t>
                      </a:r>
                      <a:endParaRPr lang="ru-RU" sz="2800" kern="1200" dirty="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An index, </a:t>
                      </a:r>
                      <a:r>
                        <a:rPr lang="en-US" sz="2800" kern="1200" dirty="0" err="1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i</a:t>
                      </a: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, (low ≤ </a:t>
                      </a:r>
                      <a:r>
                        <a:rPr lang="en-US" sz="2800" kern="1200" dirty="0" err="1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i</a:t>
                      </a: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 ≤ high) where A[</a:t>
                      </a:r>
                      <a:r>
                        <a:rPr lang="en-US" sz="2800" kern="1200" dirty="0" err="1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i</a:t>
                      </a: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] = k. </a:t>
                      </a:r>
                      <a:endParaRPr lang="en-US" sz="2800" dirty="0"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  <a:p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Otherwise, the greatest index </a:t>
                      </a:r>
                      <a:r>
                        <a:rPr lang="en-US" sz="2800" kern="1200" dirty="0" err="1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i</a:t>
                      </a: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, where A[</a:t>
                      </a:r>
                      <a:r>
                        <a:rPr lang="en-US" sz="2800" kern="1200" dirty="0" err="1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i</a:t>
                      </a: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] &lt; k.</a:t>
                      </a:r>
                      <a:b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</a:b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Otherwise (k &lt; A[low]), the result is low − 1. </a:t>
                      </a:r>
                      <a:endParaRPr lang="en-US" sz="2800" dirty="0"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53985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818308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54</a:t>
            </a:fld>
            <a:endParaRPr lang="ru-RU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aphicFrame>
        <p:nvGraphicFramePr>
          <p:cNvPr id="27" name="Таблица 7">
            <a:extLst>
              <a:ext uri="{FF2B5EF4-FFF2-40B4-BE49-F238E27FC236}">
                <a16:creationId xmlns:a16="http://schemas.microsoft.com/office/drawing/2014/main" id="{372DFF10-10CB-5241-B948-6C49B4368A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468425"/>
              </p:ext>
            </p:extLst>
          </p:nvPr>
        </p:nvGraphicFramePr>
        <p:xfrm>
          <a:off x="364844" y="1052830"/>
          <a:ext cx="11585856" cy="53035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11585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2800" b="0" baseline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Example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  <a:p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  <a:p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  <a:p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  <a:p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  <a:p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  <a:p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  <a:p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  <a:p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  <a:p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  <a:p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A4A7DCC4-838B-9046-80D4-CE9D1A1C2A1A}"/>
              </a:ext>
            </a:extLst>
          </p:cNvPr>
          <p:cNvSpPr/>
          <p:nvPr/>
        </p:nvSpPr>
        <p:spPr>
          <a:xfrm>
            <a:off x="3205361" y="170934"/>
            <a:ext cx="59048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/>
              <a:t>Searching in a Sorted Array </a:t>
            </a:r>
            <a:endParaRPr lang="en-US" sz="4000" dirty="0">
              <a:effectLst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BB584E-2CC7-6440-8847-44D8CB313571}"/>
              </a:ext>
            </a:extLst>
          </p:cNvPr>
          <p:cNvSpPr txBox="1"/>
          <p:nvPr/>
        </p:nvSpPr>
        <p:spPr>
          <a:xfrm>
            <a:off x="3207332" y="5040091"/>
            <a:ext cx="831272" cy="707886"/>
          </a:xfrm>
          <a:prstGeom prst="rect">
            <a:avLst/>
          </a:prstGeom>
          <a:noFill/>
          <a:ln w="19050">
            <a:solidFill>
              <a:schemeClr val="dk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3</a:t>
            </a:r>
            <a:endParaRPr lang="ru-RU" sz="4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54D04A8-5468-5649-857B-4C5B8A268F68}"/>
              </a:ext>
            </a:extLst>
          </p:cNvPr>
          <p:cNvSpPr txBox="1"/>
          <p:nvPr/>
        </p:nvSpPr>
        <p:spPr>
          <a:xfrm>
            <a:off x="4038604" y="5040091"/>
            <a:ext cx="831272" cy="707886"/>
          </a:xfrm>
          <a:prstGeom prst="rect">
            <a:avLst/>
          </a:prstGeom>
          <a:noFill/>
          <a:ln w="19050">
            <a:solidFill>
              <a:schemeClr val="dk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5</a:t>
            </a:r>
            <a:endParaRPr lang="ru-RU" sz="4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3107607-50C5-E84D-9000-F5C2BFBFCEFF}"/>
              </a:ext>
            </a:extLst>
          </p:cNvPr>
          <p:cNvSpPr txBox="1"/>
          <p:nvPr/>
        </p:nvSpPr>
        <p:spPr>
          <a:xfrm>
            <a:off x="4869876" y="5040091"/>
            <a:ext cx="831272" cy="707886"/>
          </a:xfrm>
          <a:prstGeom prst="rect">
            <a:avLst/>
          </a:prstGeom>
          <a:noFill/>
          <a:ln w="19050">
            <a:solidFill>
              <a:schemeClr val="dk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8</a:t>
            </a:r>
            <a:endParaRPr lang="ru-RU" sz="4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E19FA42-3A14-0141-9E9E-75DC7BD64357}"/>
              </a:ext>
            </a:extLst>
          </p:cNvPr>
          <p:cNvSpPr txBox="1"/>
          <p:nvPr/>
        </p:nvSpPr>
        <p:spPr>
          <a:xfrm>
            <a:off x="5701148" y="5040091"/>
            <a:ext cx="831272" cy="707886"/>
          </a:xfrm>
          <a:prstGeom prst="rect">
            <a:avLst/>
          </a:prstGeom>
          <a:noFill/>
          <a:ln w="19050">
            <a:solidFill>
              <a:schemeClr val="dk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20</a:t>
            </a:r>
            <a:endParaRPr lang="ru-RU" sz="40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A441EFE-E71F-BD41-853A-885BD22321DC}"/>
              </a:ext>
            </a:extLst>
          </p:cNvPr>
          <p:cNvSpPr txBox="1"/>
          <p:nvPr/>
        </p:nvSpPr>
        <p:spPr>
          <a:xfrm>
            <a:off x="6532420" y="5040091"/>
            <a:ext cx="831272" cy="707886"/>
          </a:xfrm>
          <a:prstGeom prst="rect">
            <a:avLst/>
          </a:prstGeom>
          <a:noFill/>
          <a:ln w="19050">
            <a:solidFill>
              <a:schemeClr val="dk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20</a:t>
            </a:r>
            <a:endParaRPr lang="ru-RU" sz="4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9D2A034-1F6B-434F-BF9C-67735A4E6FB8}"/>
              </a:ext>
            </a:extLst>
          </p:cNvPr>
          <p:cNvSpPr txBox="1"/>
          <p:nvPr/>
        </p:nvSpPr>
        <p:spPr>
          <a:xfrm>
            <a:off x="7363692" y="5040091"/>
            <a:ext cx="831272" cy="707886"/>
          </a:xfrm>
          <a:prstGeom prst="rect">
            <a:avLst/>
          </a:prstGeom>
          <a:noFill/>
          <a:ln w="19050">
            <a:solidFill>
              <a:schemeClr val="dk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50</a:t>
            </a:r>
            <a:endParaRPr lang="ru-RU" sz="40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DCE6CEE-9763-074D-AA56-BD3839F1DE08}"/>
              </a:ext>
            </a:extLst>
          </p:cNvPr>
          <p:cNvSpPr txBox="1"/>
          <p:nvPr/>
        </p:nvSpPr>
        <p:spPr>
          <a:xfrm>
            <a:off x="8194964" y="5040091"/>
            <a:ext cx="831272" cy="707886"/>
          </a:xfrm>
          <a:prstGeom prst="rect">
            <a:avLst/>
          </a:prstGeom>
          <a:noFill/>
          <a:ln w="19050">
            <a:solidFill>
              <a:schemeClr val="dk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60</a:t>
            </a:r>
            <a:endParaRPr lang="ru-RU" sz="40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82D29C7-5B15-894B-AA9A-BB8EFC9EAA45}"/>
              </a:ext>
            </a:extLst>
          </p:cNvPr>
          <p:cNvSpPr txBox="1"/>
          <p:nvPr/>
        </p:nvSpPr>
        <p:spPr>
          <a:xfrm>
            <a:off x="3205361" y="5681436"/>
            <a:ext cx="831272" cy="70788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1</a:t>
            </a:r>
            <a:endParaRPr lang="ru-RU" sz="40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2C45725-6206-2145-904B-40BBB53AD9C1}"/>
              </a:ext>
            </a:extLst>
          </p:cNvPr>
          <p:cNvSpPr txBox="1"/>
          <p:nvPr/>
        </p:nvSpPr>
        <p:spPr>
          <a:xfrm>
            <a:off x="4036633" y="5681436"/>
            <a:ext cx="831272" cy="70788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2</a:t>
            </a:r>
            <a:endParaRPr lang="ru-RU" sz="40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5B74DFE-BD69-C640-A278-B7703C215437}"/>
              </a:ext>
            </a:extLst>
          </p:cNvPr>
          <p:cNvSpPr txBox="1"/>
          <p:nvPr/>
        </p:nvSpPr>
        <p:spPr>
          <a:xfrm>
            <a:off x="4867905" y="5681436"/>
            <a:ext cx="831272" cy="70788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3</a:t>
            </a:r>
            <a:endParaRPr lang="ru-RU" sz="40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EF26295-FFC4-E446-A1B3-D8E3C837F1A7}"/>
              </a:ext>
            </a:extLst>
          </p:cNvPr>
          <p:cNvSpPr txBox="1"/>
          <p:nvPr/>
        </p:nvSpPr>
        <p:spPr>
          <a:xfrm>
            <a:off x="5699177" y="5681436"/>
            <a:ext cx="831272" cy="70788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4</a:t>
            </a:r>
            <a:endParaRPr lang="ru-RU" sz="4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1F19A4C-3C8B-4441-A347-55BA4D919E9A}"/>
              </a:ext>
            </a:extLst>
          </p:cNvPr>
          <p:cNvSpPr txBox="1"/>
          <p:nvPr/>
        </p:nvSpPr>
        <p:spPr>
          <a:xfrm>
            <a:off x="6530449" y="5681436"/>
            <a:ext cx="831272" cy="70788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5</a:t>
            </a:r>
            <a:endParaRPr lang="ru-RU" sz="40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B8DE1C9-C277-B547-B037-C421E831108F}"/>
              </a:ext>
            </a:extLst>
          </p:cNvPr>
          <p:cNvSpPr txBox="1"/>
          <p:nvPr/>
        </p:nvSpPr>
        <p:spPr>
          <a:xfrm>
            <a:off x="7361721" y="5681436"/>
            <a:ext cx="831272" cy="70788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6</a:t>
            </a:r>
            <a:endParaRPr lang="ru-RU" sz="40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8538AAC-D014-2A4F-82F7-396676312CF9}"/>
              </a:ext>
            </a:extLst>
          </p:cNvPr>
          <p:cNvSpPr txBox="1"/>
          <p:nvPr/>
        </p:nvSpPr>
        <p:spPr>
          <a:xfrm>
            <a:off x="8192993" y="5681436"/>
            <a:ext cx="831272" cy="70788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7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14246302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55</a:t>
            </a:fld>
            <a:endParaRPr lang="ru-RU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aphicFrame>
        <p:nvGraphicFramePr>
          <p:cNvPr id="27" name="Таблица 7">
            <a:extLst>
              <a:ext uri="{FF2B5EF4-FFF2-40B4-BE49-F238E27FC236}">
                <a16:creationId xmlns:a16="http://schemas.microsoft.com/office/drawing/2014/main" id="{372DFF10-10CB-5241-B948-6C49B4368A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2694521"/>
              </p:ext>
            </p:extLst>
          </p:nvPr>
        </p:nvGraphicFramePr>
        <p:xfrm>
          <a:off x="364844" y="1052830"/>
          <a:ext cx="11585856" cy="53035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11585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2800" b="0" baseline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Example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  <a:p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search(2) → 0</a:t>
                      </a:r>
                    </a:p>
                    <a:p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  <a:p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  <a:p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  <a:p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  <a:p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  <a:p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  <a:p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  <a:p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  <a:p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A4A7DCC4-838B-9046-80D4-CE9D1A1C2A1A}"/>
              </a:ext>
            </a:extLst>
          </p:cNvPr>
          <p:cNvSpPr/>
          <p:nvPr/>
        </p:nvSpPr>
        <p:spPr>
          <a:xfrm>
            <a:off x="3205361" y="170934"/>
            <a:ext cx="59048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/>
              <a:t>Searching in a Sorted Array </a:t>
            </a:r>
            <a:endParaRPr lang="en-US" sz="4000" dirty="0">
              <a:effectLst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BB584E-2CC7-6440-8847-44D8CB313571}"/>
              </a:ext>
            </a:extLst>
          </p:cNvPr>
          <p:cNvSpPr txBox="1"/>
          <p:nvPr/>
        </p:nvSpPr>
        <p:spPr>
          <a:xfrm>
            <a:off x="3207332" y="5040091"/>
            <a:ext cx="831272" cy="707886"/>
          </a:xfrm>
          <a:prstGeom prst="rect">
            <a:avLst/>
          </a:prstGeom>
          <a:noFill/>
          <a:ln w="19050">
            <a:solidFill>
              <a:schemeClr val="dk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3</a:t>
            </a:r>
            <a:endParaRPr lang="ru-RU" sz="4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54D04A8-5468-5649-857B-4C5B8A268F68}"/>
              </a:ext>
            </a:extLst>
          </p:cNvPr>
          <p:cNvSpPr txBox="1"/>
          <p:nvPr/>
        </p:nvSpPr>
        <p:spPr>
          <a:xfrm>
            <a:off x="4038604" y="5040091"/>
            <a:ext cx="831272" cy="707886"/>
          </a:xfrm>
          <a:prstGeom prst="rect">
            <a:avLst/>
          </a:prstGeom>
          <a:noFill/>
          <a:ln w="19050">
            <a:solidFill>
              <a:schemeClr val="dk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5</a:t>
            </a:r>
            <a:endParaRPr lang="ru-RU" sz="4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3107607-50C5-E84D-9000-F5C2BFBFCEFF}"/>
              </a:ext>
            </a:extLst>
          </p:cNvPr>
          <p:cNvSpPr txBox="1"/>
          <p:nvPr/>
        </p:nvSpPr>
        <p:spPr>
          <a:xfrm>
            <a:off x="4869876" y="5040091"/>
            <a:ext cx="831272" cy="707886"/>
          </a:xfrm>
          <a:prstGeom prst="rect">
            <a:avLst/>
          </a:prstGeom>
          <a:noFill/>
          <a:ln w="19050">
            <a:solidFill>
              <a:schemeClr val="dk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8</a:t>
            </a:r>
            <a:endParaRPr lang="ru-RU" sz="4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E19FA42-3A14-0141-9E9E-75DC7BD64357}"/>
              </a:ext>
            </a:extLst>
          </p:cNvPr>
          <p:cNvSpPr txBox="1"/>
          <p:nvPr/>
        </p:nvSpPr>
        <p:spPr>
          <a:xfrm>
            <a:off x="5701148" y="5040091"/>
            <a:ext cx="831272" cy="707886"/>
          </a:xfrm>
          <a:prstGeom prst="rect">
            <a:avLst/>
          </a:prstGeom>
          <a:noFill/>
          <a:ln w="19050">
            <a:solidFill>
              <a:schemeClr val="dk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20</a:t>
            </a:r>
            <a:endParaRPr lang="ru-RU" sz="40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A441EFE-E71F-BD41-853A-885BD22321DC}"/>
              </a:ext>
            </a:extLst>
          </p:cNvPr>
          <p:cNvSpPr txBox="1"/>
          <p:nvPr/>
        </p:nvSpPr>
        <p:spPr>
          <a:xfrm>
            <a:off x="6532420" y="5040091"/>
            <a:ext cx="831272" cy="707886"/>
          </a:xfrm>
          <a:prstGeom prst="rect">
            <a:avLst/>
          </a:prstGeom>
          <a:noFill/>
          <a:ln w="19050">
            <a:solidFill>
              <a:schemeClr val="dk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20</a:t>
            </a:r>
            <a:endParaRPr lang="ru-RU" sz="4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9D2A034-1F6B-434F-BF9C-67735A4E6FB8}"/>
              </a:ext>
            </a:extLst>
          </p:cNvPr>
          <p:cNvSpPr txBox="1"/>
          <p:nvPr/>
        </p:nvSpPr>
        <p:spPr>
          <a:xfrm>
            <a:off x="7363692" y="5040091"/>
            <a:ext cx="831272" cy="707886"/>
          </a:xfrm>
          <a:prstGeom prst="rect">
            <a:avLst/>
          </a:prstGeom>
          <a:noFill/>
          <a:ln w="19050">
            <a:solidFill>
              <a:schemeClr val="dk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50</a:t>
            </a:r>
            <a:endParaRPr lang="ru-RU" sz="40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DCE6CEE-9763-074D-AA56-BD3839F1DE08}"/>
              </a:ext>
            </a:extLst>
          </p:cNvPr>
          <p:cNvSpPr txBox="1"/>
          <p:nvPr/>
        </p:nvSpPr>
        <p:spPr>
          <a:xfrm>
            <a:off x="8194964" y="5040091"/>
            <a:ext cx="831272" cy="707886"/>
          </a:xfrm>
          <a:prstGeom prst="rect">
            <a:avLst/>
          </a:prstGeom>
          <a:noFill/>
          <a:ln w="19050">
            <a:solidFill>
              <a:schemeClr val="dk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60</a:t>
            </a:r>
            <a:endParaRPr lang="ru-RU" sz="40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82D29C7-5B15-894B-AA9A-BB8EFC9EAA45}"/>
              </a:ext>
            </a:extLst>
          </p:cNvPr>
          <p:cNvSpPr txBox="1"/>
          <p:nvPr/>
        </p:nvSpPr>
        <p:spPr>
          <a:xfrm>
            <a:off x="3205361" y="5681436"/>
            <a:ext cx="831272" cy="70788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1</a:t>
            </a:r>
            <a:endParaRPr lang="ru-RU" sz="40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2C45725-6206-2145-904B-40BBB53AD9C1}"/>
              </a:ext>
            </a:extLst>
          </p:cNvPr>
          <p:cNvSpPr txBox="1"/>
          <p:nvPr/>
        </p:nvSpPr>
        <p:spPr>
          <a:xfrm>
            <a:off x="4036633" y="5681436"/>
            <a:ext cx="831272" cy="70788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2</a:t>
            </a:r>
            <a:endParaRPr lang="ru-RU" sz="40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5B74DFE-BD69-C640-A278-B7703C215437}"/>
              </a:ext>
            </a:extLst>
          </p:cNvPr>
          <p:cNvSpPr txBox="1"/>
          <p:nvPr/>
        </p:nvSpPr>
        <p:spPr>
          <a:xfrm>
            <a:off x="4867905" y="5681436"/>
            <a:ext cx="831272" cy="70788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3</a:t>
            </a:r>
            <a:endParaRPr lang="ru-RU" sz="40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EF26295-FFC4-E446-A1B3-D8E3C837F1A7}"/>
              </a:ext>
            </a:extLst>
          </p:cNvPr>
          <p:cNvSpPr txBox="1"/>
          <p:nvPr/>
        </p:nvSpPr>
        <p:spPr>
          <a:xfrm>
            <a:off x="5699177" y="5681436"/>
            <a:ext cx="831272" cy="70788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4</a:t>
            </a:r>
            <a:endParaRPr lang="ru-RU" sz="4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1F19A4C-3C8B-4441-A347-55BA4D919E9A}"/>
              </a:ext>
            </a:extLst>
          </p:cNvPr>
          <p:cNvSpPr txBox="1"/>
          <p:nvPr/>
        </p:nvSpPr>
        <p:spPr>
          <a:xfrm>
            <a:off x="6530449" y="5681436"/>
            <a:ext cx="831272" cy="70788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5</a:t>
            </a:r>
            <a:endParaRPr lang="ru-RU" sz="40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B8DE1C9-C277-B547-B037-C421E831108F}"/>
              </a:ext>
            </a:extLst>
          </p:cNvPr>
          <p:cNvSpPr txBox="1"/>
          <p:nvPr/>
        </p:nvSpPr>
        <p:spPr>
          <a:xfrm>
            <a:off x="7361721" y="5681436"/>
            <a:ext cx="831272" cy="70788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6</a:t>
            </a:r>
            <a:endParaRPr lang="ru-RU" sz="40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8538AAC-D014-2A4F-82F7-396676312CF9}"/>
              </a:ext>
            </a:extLst>
          </p:cNvPr>
          <p:cNvSpPr txBox="1"/>
          <p:nvPr/>
        </p:nvSpPr>
        <p:spPr>
          <a:xfrm>
            <a:off x="8192993" y="5681436"/>
            <a:ext cx="831272" cy="70788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7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95689146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56</a:t>
            </a:fld>
            <a:endParaRPr lang="ru-RU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aphicFrame>
        <p:nvGraphicFramePr>
          <p:cNvPr id="27" name="Таблица 7">
            <a:extLst>
              <a:ext uri="{FF2B5EF4-FFF2-40B4-BE49-F238E27FC236}">
                <a16:creationId xmlns:a16="http://schemas.microsoft.com/office/drawing/2014/main" id="{372DFF10-10CB-5241-B948-6C49B4368A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3680991"/>
              </p:ext>
            </p:extLst>
          </p:nvPr>
        </p:nvGraphicFramePr>
        <p:xfrm>
          <a:off x="364844" y="1052830"/>
          <a:ext cx="11585856" cy="53035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11585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2800" b="0" baseline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Example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  <a:p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search(2) → 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search(3) → 1</a:t>
                      </a:r>
                    </a:p>
                    <a:p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  <a:p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  <a:p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  <a:p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  <a:p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  <a:p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  <a:p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  <a:p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A4A7DCC4-838B-9046-80D4-CE9D1A1C2A1A}"/>
              </a:ext>
            </a:extLst>
          </p:cNvPr>
          <p:cNvSpPr/>
          <p:nvPr/>
        </p:nvSpPr>
        <p:spPr>
          <a:xfrm>
            <a:off x="3205361" y="170934"/>
            <a:ext cx="59048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/>
              <a:t>Searching in a Sorted Array </a:t>
            </a:r>
            <a:endParaRPr lang="en-US" sz="4000" dirty="0">
              <a:effectLst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BB584E-2CC7-6440-8847-44D8CB313571}"/>
              </a:ext>
            </a:extLst>
          </p:cNvPr>
          <p:cNvSpPr txBox="1"/>
          <p:nvPr/>
        </p:nvSpPr>
        <p:spPr>
          <a:xfrm>
            <a:off x="3207332" y="5040091"/>
            <a:ext cx="831272" cy="707886"/>
          </a:xfrm>
          <a:prstGeom prst="rect">
            <a:avLst/>
          </a:prstGeom>
          <a:noFill/>
          <a:ln w="19050">
            <a:solidFill>
              <a:schemeClr val="dk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3</a:t>
            </a:r>
            <a:endParaRPr lang="ru-RU" sz="4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54D04A8-5468-5649-857B-4C5B8A268F68}"/>
              </a:ext>
            </a:extLst>
          </p:cNvPr>
          <p:cNvSpPr txBox="1"/>
          <p:nvPr/>
        </p:nvSpPr>
        <p:spPr>
          <a:xfrm>
            <a:off x="4038604" y="5040091"/>
            <a:ext cx="831272" cy="707886"/>
          </a:xfrm>
          <a:prstGeom prst="rect">
            <a:avLst/>
          </a:prstGeom>
          <a:noFill/>
          <a:ln w="19050">
            <a:solidFill>
              <a:schemeClr val="dk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5</a:t>
            </a:r>
            <a:endParaRPr lang="ru-RU" sz="4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3107607-50C5-E84D-9000-F5C2BFBFCEFF}"/>
              </a:ext>
            </a:extLst>
          </p:cNvPr>
          <p:cNvSpPr txBox="1"/>
          <p:nvPr/>
        </p:nvSpPr>
        <p:spPr>
          <a:xfrm>
            <a:off x="4869876" y="5040091"/>
            <a:ext cx="831272" cy="707886"/>
          </a:xfrm>
          <a:prstGeom prst="rect">
            <a:avLst/>
          </a:prstGeom>
          <a:noFill/>
          <a:ln w="19050">
            <a:solidFill>
              <a:schemeClr val="dk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8</a:t>
            </a:r>
            <a:endParaRPr lang="ru-RU" sz="4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E19FA42-3A14-0141-9E9E-75DC7BD64357}"/>
              </a:ext>
            </a:extLst>
          </p:cNvPr>
          <p:cNvSpPr txBox="1"/>
          <p:nvPr/>
        </p:nvSpPr>
        <p:spPr>
          <a:xfrm>
            <a:off x="5701148" y="5040091"/>
            <a:ext cx="831272" cy="707886"/>
          </a:xfrm>
          <a:prstGeom prst="rect">
            <a:avLst/>
          </a:prstGeom>
          <a:noFill/>
          <a:ln w="19050">
            <a:solidFill>
              <a:schemeClr val="dk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20</a:t>
            </a:r>
            <a:endParaRPr lang="ru-RU" sz="40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A441EFE-E71F-BD41-853A-885BD22321DC}"/>
              </a:ext>
            </a:extLst>
          </p:cNvPr>
          <p:cNvSpPr txBox="1"/>
          <p:nvPr/>
        </p:nvSpPr>
        <p:spPr>
          <a:xfrm>
            <a:off x="6532420" y="5040091"/>
            <a:ext cx="831272" cy="707886"/>
          </a:xfrm>
          <a:prstGeom prst="rect">
            <a:avLst/>
          </a:prstGeom>
          <a:noFill/>
          <a:ln w="19050">
            <a:solidFill>
              <a:schemeClr val="dk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20</a:t>
            </a:r>
            <a:endParaRPr lang="ru-RU" sz="4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9D2A034-1F6B-434F-BF9C-67735A4E6FB8}"/>
              </a:ext>
            </a:extLst>
          </p:cNvPr>
          <p:cNvSpPr txBox="1"/>
          <p:nvPr/>
        </p:nvSpPr>
        <p:spPr>
          <a:xfrm>
            <a:off x="7363692" y="5040091"/>
            <a:ext cx="831272" cy="707886"/>
          </a:xfrm>
          <a:prstGeom prst="rect">
            <a:avLst/>
          </a:prstGeom>
          <a:noFill/>
          <a:ln w="19050">
            <a:solidFill>
              <a:schemeClr val="dk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50</a:t>
            </a:r>
            <a:endParaRPr lang="ru-RU" sz="40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DCE6CEE-9763-074D-AA56-BD3839F1DE08}"/>
              </a:ext>
            </a:extLst>
          </p:cNvPr>
          <p:cNvSpPr txBox="1"/>
          <p:nvPr/>
        </p:nvSpPr>
        <p:spPr>
          <a:xfrm>
            <a:off x="8194964" y="5040091"/>
            <a:ext cx="831272" cy="707886"/>
          </a:xfrm>
          <a:prstGeom prst="rect">
            <a:avLst/>
          </a:prstGeom>
          <a:noFill/>
          <a:ln w="19050">
            <a:solidFill>
              <a:schemeClr val="dk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60</a:t>
            </a:r>
            <a:endParaRPr lang="ru-RU" sz="40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82D29C7-5B15-894B-AA9A-BB8EFC9EAA45}"/>
              </a:ext>
            </a:extLst>
          </p:cNvPr>
          <p:cNvSpPr txBox="1"/>
          <p:nvPr/>
        </p:nvSpPr>
        <p:spPr>
          <a:xfrm>
            <a:off x="3205361" y="5681436"/>
            <a:ext cx="831272" cy="70788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1</a:t>
            </a:r>
            <a:endParaRPr lang="ru-RU" sz="40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2C45725-6206-2145-904B-40BBB53AD9C1}"/>
              </a:ext>
            </a:extLst>
          </p:cNvPr>
          <p:cNvSpPr txBox="1"/>
          <p:nvPr/>
        </p:nvSpPr>
        <p:spPr>
          <a:xfrm>
            <a:off x="4036633" y="5681436"/>
            <a:ext cx="831272" cy="70788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2</a:t>
            </a:r>
            <a:endParaRPr lang="ru-RU" sz="40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5B74DFE-BD69-C640-A278-B7703C215437}"/>
              </a:ext>
            </a:extLst>
          </p:cNvPr>
          <p:cNvSpPr txBox="1"/>
          <p:nvPr/>
        </p:nvSpPr>
        <p:spPr>
          <a:xfrm>
            <a:off x="4867905" y="5681436"/>
            <a:ext cx="831272" cy="70788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3</a:t>
            </a:r>
            <a:endParaRPr lang="ru-RU" sz="40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EF26295-FFC4-E446-A1B3-D8E3C837F1A7}"/>
              </a:ext>
            </a:extLst>
          </p:cNvPr>
          <p:cNvSpPr txBox="1"/>
          <p:nvPr/>
        </p:nvSpPr>
        <p:spPr>
          <a:xfrm>
            <a:off x="5699177" y="5681436"/>
            <a:ext cx="831272" cy="70788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4</a:t>
            </a:r>
            <a:endParaRPr lang="ru-RU" sz="4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1F19A4C-3C8B-4441-A347-55BA4D919E9A}"/>
              </a:ext>
            </a:extLst>
          </p:cNvPr>
          <p:cNvSpPr txBox="1"/>
          <p:nvPr/>
        </p:nvSpPr>
        <p:spPr>
          <a:xfrm>
            <a:off x="6530449" y="5681436"/>
            <a:ext cx="831272" cy="70788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5</a:t>
            </a:r>
            <a:endParaRPr lang="ru-RU" sz="40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B8DE1C9-C277-B547-B037-C421E831108F}"/>
              </a:ext>
            </a:extLst>
          </p:cNvPr>
          <p:cNvSpPr txBox="1"/>
          <p:nvPr/>
        </p:nvSpPr>
        <p:spPr>
          <a:xfrm>
            <a:off x="7361721" y="5681436"/>
            <a:ext cx="831272" cy="70788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6</a:t>
            </a:r>
            <a:endParaRPr lang="ru-RU" sz="40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8538AAC-D014-2A4F-82F7-396676312CF9}"/>
              </a:ext>
            </a:extLst>
          </p:cNvPr>
          <p:cNvSpPr txBox="1"/>
          <p:nvPr/>
        </p:nvSpPr>
        <p:spPr>
          <a:xfrm>
            <a:off x="8192993" y="5681436"/>
            <a:ext cx="831272" cy="70788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7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6275361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57</a:t>
            </a:fld>
            <a:endParaRPr lang="ru-RU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aphicFrame>
        <p:nvGraphicFramePr>
          <p:cNvPr id="27" name="Таблица 7">
            <a:extLst>
              <a:ext uri="{FF2B5EF4-FFF2-40B4-BE49-F238E27FC236}">
                <a16:creationId xmlns:a16="http://schemas.microsoft.com/office/drawing/2014/main" id="{372DFF10-10CB-5241-B948-6C49B4368A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1729115"/>
              </p:ext>
            </p:extLst>
          </p:nvPr>
        </p:nvGraphicFramePr>
        <p:xfrm>
          <a:off x="364844" y="1052830"/>
          <a:ext cx="11585856" cy="53035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11585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2800" b="0" baseline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Example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  <a:p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search(2) → 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search(3) → 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search(4) → 1</a:t>
                      </a:r>
                    </a:p>
                    <a:p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  <a:p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  <a:p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  <a:p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  <a:p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  <a:p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  <a:p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A4A7DCC4-838B-9046-80D4-CE9D1A1C2A1A}"/>
              </a:ext>
            </a:extLst>
          </p:cNvPr>
          <p:cNvSpPr/>
          <p:nvPr/>
        </p:nvSpPr>
        <p:spPr>
          <a:xfrm>
            <a:off x="3205361" y="170934"/>
            <a:ext cx="59048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/>
              <a:t>Searching in a Sorted Array </a:t>
            </a:r>
            <a:endParaRPr lang="en-US" sz="4000" dirty="0">
              <a:effectLst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BB584E-2CC7-6440-8847-44D8CB313571}"/>
              </a:ext>
            </a:extLst>
          </p:cNvPr>
          <p:cNvSpPr txBox="1"/>
          <p:nvPr/>
        </p:nvSpPr>
        <p:spPr>
          <a:xfrm>
            <a:off x="3207332" y="5040091"/>
            <a:ext cx="831272" cy="707886"/>
          </a:xfrm>
          <a:prstGeom prst="rect">
            <a:avLst/>
          </a:prstGeom>
          <a:noFill/>
          <a:ln w="19050">
            <a:solidFill>
              <a:schemeClr val="dk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3</a:t>
            </a:r>
            <a:endParaRPr lang="ru-RU" sz="4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54D04A8-5468-5649-857B-4C5B8A268F68}"/>
              </a:ext>
            </a:extLst>
          </p:cNvPr>
          <p:cNvSpPr txBox="1"/>
          <p:nvPr/>
        </p:nvSpPr>
        <p:spPr>
          <a:xfrm>
            <a:off x="4038604" y="5040091"/>
            <a:ext cx="831272" cy="707886"/>
          </a:xfrm>
          <a:prstGeom prst="rect">
            <a:avLst/>
          </a:prstGeom>
          <a:noFill/>
          <a:ln w="19050">
            <a:solidFill>
              <a:schemeClr val="dk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5</a:t>
            </a:r>
            <a:endParaRPr lang="ru-RU" sz="4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3107607-50C5-E84D-9000-F5C2BFBFCEFF}"/>
              </a:ext>
            </a:extLst>
          </p:cNvPr>
          <p:cNvSpPr txBox="1"/>
          <p:nvPr/>
        </p:nvSpPr>
        <p:spPr>
          <a:xfrm>
            <a:off x="4869876" y="5040091"/>
            <a:ext cx="831272" cy="707886"/>
          </a:xfrm>
          <a:prstGeom prst="rect">
            <a:avLst/>
          </a:prstGeom>
          <a:noFill/>
          <a:ln w="19050">
            <a:solidFill>
              <a:schemeClr val="dk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8</a:t>
            </a:r>
            <a:endParaRPr lang="ru-RU" sz="4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E19FA42-3A14-0141-9E9E-75DC7BD64357}"/>
              </a:ext>
            </a:extLst>
          </p:cNvPr>
          <p:cNvSpPr txBox="1"/>
          <p:nvPr/>
        </p:nvSpPr>
        <p:spPr>
          <a:xfrm>
            <a:off x="5701148" y="5040091"/>
            <a:ext cx="831272" cy="707886"/>
          </a:xfrm>
          <a:prstGeom prst="rect">
            <a:avLst/>
          </a:prstGeom>
          <a:noFill/>
          <a:ln w="19050">
            <a:solidFill>
              <a:schemeClr val="dk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20</a:t>
            </a:r>
            <a:endParaRPr lang="ru-RU" sz="40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A441EFE-E71F-BD41-853A-885BD22321DC}"/>
              </a:ext>
            </a:extLst>
          </p:cNvPr>
          <p:cNvSpPr txBox="1"/>
          <p:nvPr/>
        </p:nvSpPr>
        <p:spPr>
          <a:xfrm>
            <a:off x="6532420" y="5040091"/>
            <a:ext cx="831272" cy="707886"/>
          </a:xfrm>
          <a:prstGeom prst="rect">
            <a:avLst/>
          </a:prstGeom>
          <a:noFill/>
          <a:ln w="19050">
            <a:solidFill>
              <a:schemeClr val="dk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20</a:t>
            </a:r>
            <a:endParaRPr lang="ru-RU" sz="4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9D2A034-1F6B-434F-BF9C-67735A4E6FB8}"/>
              </a:ext>
            </a:extLst>
          </p:cNvPr>
          <p:cNvSpPr txBox="1"/>
          <p:nvPr/>
        </p:nvSpPr>
        <p:spPr>
          <a:xfrm>
            <a:off x="7363692" y="5040091"/>
            <a:ext cx="831272" cy="707886"/>
          </a:xfrm>
          <a:prstGeom prst="rect">
            <a:avLst/>
          </a:prstGeom>
          <a:noFill/>
          <a:ln w="19050">
            <a:solidFill>
              <a:schemeClr val="dk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50</a:t>
            </a:r>
            <a:endParaRPr lang="ru-RU" sz="40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DCE6CEE-9763-074D-AA56-BD3839F1DE08}"/>
              </a:ext>
            </a:extLst>
          </p:cNvPr>
          <p:cNvSpPr txBox="1"/>
          <p:nvPr/>
        </p:nvSpPr>
        <p:spPr>
          <a:xfrm>
            <a:off x="8194964" y="5040091"/>
            <a:ext cx="831272" cy="707886"/>
          </a:xfrm>
          <a:prstGeom prst="rect">
            <a:avLst/>
          </a:prstGeom>
          <a:noFill/>
          <a:ln w="19050">
            <a:solidFill>
              <a:schemeClr val="dk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60</a:t>
            </a:r>
            <a:endParaRPr lang="ru-RU" sz="40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82D29C7-5B15-894B-AA9A-BB8EFC9EAA45}"/>
              </a:ext>
            </a:extLst>
          </p:cNvPr>
          <p:cNvSpPr txBox="1"/>
          <p:nvPr/>
        </p:nvSpPr>
        <p:spPr>
          <a:xfrm>
            <a:off x="3205361" y="5681436"/>
            <a:ext cx="831272" cy="70788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1</a:t>
            </a:r>
            <a:endParaRPr lang="ru-RU" sz="40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2C45725-6206-2145-904B-40BBB53AD9C1}"/>
              </a:ext>
            </a:extLst>
          </p:cNvPr>
          <p:cNvSpPr txBox="1"/>
          <p:nvPr/>
        </p:nvSpPr>
        <p:spPr>
          <a:xfrm>
            <a:off x="4036633" y="5681436"/>
            <a:ext cx="831272" cy="70788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2</a:t>
            </a:r>
            <a:endParaRPr lang="ru-RU" sz="40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5B74DFE-BD69-C640-A278-B7703C215437}"/>
              </a:ext>
            </a:extLst>
          </p:cNvPr>
          <p:cNvSpPr txBox="1"/>
          <p:nvPr/>
        </p:nvSpPr>
        <p:spPr>
          <a:xfrm>
            <a:off x="4867905" y="5681436"/>
            <a:ext cx="831272" cy="70788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3</a:t>
            </a:r>
            <a:endParaRPr lang="ru-RU" sz="40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EF26295-FFC4-E446-A1B3-D8E3C837F1A7}"/>
              </a:ext>
            </a:extLst>
          </p:cNvPr>
          <p:cNvSpPr txBox="1"/>
          <p:nvPr/>
        </p:nvSpPr>
        <p:spPr>
          <a:xfrm>
            <a:off x="5699177" y="5681436"/>
            <a:ext cx="831272" cy="70788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4</a:t>
            </a:r>
            <a:endParaRPr lang="ru-RU" sz="4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1F19A4C-3C8B-4441-A347-55BA4D919E9A}"/>
              </a:ext>
            </a:extLst>
          </p:cNvPr>
          <p:cNvSpPr txBox="1"/>
          <p:nvPr/>
        </p:nvSpPr>
        <p:spPr>
          <a:xfrm>
            <a:off x="6530449" y="5681436"/>
            <a:ext cx="831272" cy="70788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5</a:t>
            </a:r>
            <a:endParaRPr lang="ru-RU" sz="40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B8DE1C9-C277-B547-B037-C421E831108F}"/>
              </a:ext>
            </a:extLst>
          </p:cNvPr>
          <p:cNvSpPr txBox="1"/>
          <p:nvPr/>
        </p:nvSpPr>
        <p:spPr>
          <a:xfrm>
            <a:off x="7361721" y="5681436"/>
            <a:ext cx="831272" cy="70788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6</a:t>
            </a:r>
            <a:endParaRPr lang="ru-RU" sz="40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8538AAC-D014-2A4F-82F7-396676312CF9}"/>
              </a:ext>
            </a:extLst>
          </p:cNvPr>
          <p:cNvSpPr txBox="1"/>
          <p:nvPr/>
        </p:nvSpPr>
        <p:spPr>
          <a:xfrm>
            <a:off x="8192993" y="5681436"/>
            <a:ext cx="831272" cy="70788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7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20227223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58</a:t>
            </a:fld>
            <a:endParaRPr lang="ru-RU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aphicFrame>
        <p:nvGraphicFramePr>
          <p:cNvPr id="27" name="Таблица 7">
            <a:extLst>
              <a:ext uri="{FF2B5EF4-FFF2-40B4-BE49-F238E27FC236}">
                <a16:creationId xmlns:a16="http://schemas.microsoft.com/office/drawing/2014/main" id="{372DFF10-10CB-5241-B948-6C49B4368A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7788004"/>
              </p:ext>
            </p:extLst>
          </p:nvPr>
        </p:nvGraphicFramePr>
        <p:xfrm>
          <a:off x="364844" y="1052830"/>
          <a:ext cx="11585856" cy="53035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11585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2800" b="0" baseline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Example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search(2) → 0        search(20) → 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search(3) → 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search(4) → 1</a:t>
                      </a:r>
                    </a:p>
                    <a:p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  <a:p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  <a:p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  <a:p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  <a:p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  <a:p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  <a:p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A4A7DCC4-838B-9046-80D4-CE9D1A1C2A1A}"/>
              </a:ext>
            </a:extLst>
          </p:cNvPr>
          <p:cNvSpPr/>
          <p:nvPr/>
        </p:nvSpPr>
        <p:spPr>
          <a:xfrm>
            <a:off x="3205361" y="170934"/>
            <a:ext cx="59048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/>
              <a:t>Searching in a Sorted Array </a:t>
            </a:r>
            <a:endParaRPr lang="en-US" sz="4000" dirty="0">
              <a:effectLst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BB584E-2CC7-6440-8847-44D8CB313571}"/>
              </a:ext>
            </a:extLst>
          </p:cNvPr>
          <p:cNvSpPr txBox="1"/>
          <p:nvPr/>
        </p:nvSpPr>
        <p:spPr>
          <a:xfrm>
            <a:off x="3207332" y="5040091"/>
            <a:ext cx="831272" cy="707886"/>
          </a:xfrm>
          <a:prstGeom prst="rect">
            <a:avLst/>
          </a:prstGeom>
          <a:noFill/>
          <a:ln w="19050">
            <a:solidFill>
              <a:schemeClr val="dk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3</a:t>
            </a:r>
            <a:endParaRPr lang="ru-RU" sz="4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54D04A8-5468-5649-857B-4C5B8A268F68}"/>
              </a:ext>
            </a:extLst>
          </p:cNvPr>
          <p:cNvSpPr txBox="1"/>
          <p:nvPr/>
        </p:nvSpPr>
        <p:spPr>
          <a:xfrm>
            <a:off x="4038604" y="5040091"/>
            <a:ext cx="831272" cy="707886"/>
          </a:xfrm>
          <a:prstGeom prst="rect">
            <a:avLst/>
          </a:prstGeom>
          <a:noFill/>
          <a:ln w="19050">
            <a:solidFill>
              <a:schemeClr val="dk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5</a:t>
            </a:r>
            <a:endParaRPr lang="ru-RU" sz="4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3107607-50C5-E84D-9000-F5C2BFBFCEFF}"/>
              </a:ext>
            </a:extLst>
          </p:cNvPr>
          <p:cNvSpPr txBox="1"/>
          <p:nvPr/>
        </p:nvSpPr>
        <p:spPr>
          <a:xfrm>
            <a:off x="4869876" y="5040091"/>
            <a:ext cx="831272" cy="707886"/>
          </a:xfrm>
          <a:prstGeom prst="rect">
            <a:avLst/>
          </a:prstGeom>
          <a:noFill/>
          <a:ln w="19050">
            <a:solidFill>
              <a:schemeClr val="dk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8</a:t>
            </a:r>
            <a:endParaRPr lang="ru-RU" sz="4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E19FA42-3A14-0141-9E9E-75DC7BD64357}"/>
              </a:ext>
            </a:extLst>
          </p:cNvPr>
          <p:cNvSpPr txBox="1"/>
          <p:nvPr/>
        </p:nvSpPr>
        <p:spPr>
          <a:xfrm>
            <a:off x="5701148" y="5040091"/>
            <a:ext cx="831272" cy="707886"/>
          </a:xfrm>
          <a:prstGeom prst="rect">
            <a:avLst/>
          </a:prstGeom>
          <a:noFill/>
          <a:ln w="19050">
            <a:solidFill>
              <a:schemeClr val="dk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20</a:t>
            </a:r>
            <a:endParaRPr lang="ru-RU" sz="40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A441EFE-E71F-BD41-853A-885BD22321DC}"/>
              </a:ext>
            </a:extLst>
          </p:cNvPr>
          <p:cNvSpPr txBox="1"/>
          <p:nvPr/>
        </p:nvSpPr>
        <p:spPr>
          <a:xfrm>
            <a:off x="6532420" y="5040091"/>
            <a:ext cx="831272" cy="707886"/>
          </a:xfrm>
          <a:prstGeom prst="rect">
            <a:avLst/>
          </a:prstGeom>
          <a:noFill/>
          <a:ln w="19050">
            <a:solidFill>
              <a:schemeClr val="dk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20</a:t>
            </a:r>
            <a:endParaRPr lang="ru-RU" sz="4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9D2A034-1F6B-434F-BF9C-67735A4E6FB8}"/>
              </a:ext>
            </a:extLst>
          </p:cNvPr>
          <p:cNvSpPr txBox="1"/>
          <p:nvPr/>
        </p:nvSpPr>
        <p:spPr>
          <a:xfrm>
            <a:off x="7363692" y="5040091"/>
            <a:ext cx="831272" cy="707886"/>
          </a:xfrm>
          <a:prstGeom prst="rect">
            <a:avLst/>
          </a:prstGeom>
          <a:noFill/>
          <a:ln w="19050">
            <a:solidFill>
              <a:schemeClr val="dk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50</a:t>
            </a:r>
            <a:endParaRPr lang="ru-RU" sz="40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DCE6CEE-9763-074D-AA56-BD3839F1DE08}"/>
              </a:ext>
            </a:extLst>
          </p:cNvPr>
          <p:cNvSpPr txBox="1"/>
          <p:nvPr/>
        </p:nvSpPr>
        <p:spPr>
          <a:xfrm>
            <a:off x="8194964" y="5040091"/>
            <a:ext cx="831272" cy="707886"/>
          </a:xfrm>
          <a:prstGeom prst="rect">
            <a:avLst/>
          </a:prstGeom>
          <a:noFill/>
          <a:ln w="19050">
            <a:solidFill>
              <a:schemeClr val="dk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60</a:t>
            </a:r>
            <a:endParaRPr lang="ru-RU" sz="40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82D29C7-5B15-894B-AA9A-BB8EFC9EAA45}"/>
              </a:ext>
            </a:extLst>
          </p:cNvPr>
          <p:cNvSpPr txBox="1"/>
          <p:nvPr/>
        </p:nvSpPr>
        <p:spPr>
          <a:xfrm>
            <a:off x="3205361" y="5681436"/>
            <a:ext cx="831272" cy="70788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1</a:t>
            </a:r>
            <a:endParaRPr lang="ru-RU" sz="40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2C45725-6206-2145-904B-40BBB53AD9C1}"/>
              </a:ext>
            </a:extLst>
          </p:cNvPr>
          <p:cNvSpPr txBox="1"/>
          <p:nvPr/>
        </p:nvSpPr>
        <p:spPr>
          <a:xfrm>
            <a:off x="4036633" y="5681436"/>
            <a:ext cx="831272" cy="70788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2</a:t>
            </a:r>
            <a:endParaRPr lang="ru-RU" sz="40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5B74DFE-BD69-C640-A278-B7703C215437}"/>
              </a:ext>
            </a:extLst>
          </p:cNvPr>
          <p:cNvSpPr txBox="1"/>
          <p:nvPr/>
        </p:nvSpPr>
        <p:spPr>
          <a:xfrm>
            <a:off x="4867905" y="5681436"/>
            <a:ext cx="831272" cy="70788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3</a:t>
            </a:r>
            <a:endParaRPr lang="ru-RU" sz="40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EF26295-FFC4-E446-A1B3-D8E3C837F1A7}"/>
              </a:ext>
            </a:extLst>
          </p:cNvPr>
          <p:cNvSpPr txBox="1"/>
          <p:nvPr/>
        </p:nvSpPr>
        <p:spPr>
          <a:xfrm>
            <a:off x="5699177" y="5681436"/>
            <a:ext cx="831272" cy="70788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4</a:t>
            </a:r>
            <a:endParaRPr lang="ru-RU" sz="4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1F19A4C-3C8B-4441-A347-55BA4D919E9A}"/>
              </a:ext>
            </a:extLst>
          </p:cNvPr>
          <p:cNvSpPr txBox="1"/>
          <p:nvPr/>
        </p:nvSpPr>
        <p:spPr>
          <a:xfrm>
            <a:off x="6530449" y="5681436"/>
            <a:ext cx="831272" cy="70788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5</a:t>
            </a:r>
            <a:endParaRPr lang="ru-RU" sz="40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B8DE1C9-C277-B547-B037-C421E831108F}"/>
              </a:ext>
            </a:extLst>
          </p:cNvPr>
          <p:cNvSpPr txBox="1"/>
          <p:nvPr/>
        </p:nvSpPr>
        <p:spPr>
          <a:xfrm>
            <a:off x="7361721" y="5681436"/>
            <a:ext cx="831272" cy="70788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6</a:t>
            </a:r>
            <a:endParaRPr lang="ru-RU" sz="40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8538AAC-D014-2A4F-82F7-396676312CF9}"/>
              </a:ext>
            </a:extLst>
          </p:cNvPr>
          <p:cNvSpPr txBox="1"/>
          <p:nvPr/>
        </p:nvSpPr>
        <p:spPr>
          <a:xfrm>
            <a:off x="8192993" y="5681436"/>
            <a:ext cx="831272" cy="70788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7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70099988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59</a:t>
            </a:fld>
            <a:endParaRPr lang="ru-RU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aphicFrame>
        <p:nvGraphicFramePr>
          <p:cNvPr id="27" name="Таблица 7">
            <a:extLst>
              <a:ext uri="{FF2B5EF4-FFF2-40B4-BE49-F238E27FC236}">
                <a16:creationId xmlns:a16="http://schemas.microsoft.com/office/drawing/2014/main" id="{372DFF10-10CB-5241-B948-6C49B4368A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1640823"/>
              </p:ext>
            </p:extLst>
          </p:nvPr>
        </p:nvGraphicFramePr>
        <p:xfrm>
          <a:off x="364844" y="1052830"/>
          <a:ext cx="11585856" cy="53035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11585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2800" b="0" baseline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Example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search(2) → 0        search(20) → 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search(3) → 1        search(20) → 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search(4) → 1</a:t>
                      </a:r>
                    </a:p>
                    <a:p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  <a:p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  <a:p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  <a:p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  <a:p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  <a:p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  <a:p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A4A7DCC4-838B-9046-80D4-CE9D1A1C2A1A}"/>
              </a:ext>
            </a:extLst>
          </p:cNvPr>
          <p:cNvSpPr/>
          <p:nvPr/>
        </p:nvSpPr>
        <p:spPr>
          <a:xfrm>
            <a:off x="3205361" y="170934"/>
            <a:ext cx="59048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/>
              <a:t>Searching in a Sorted Array </a:t>
            </a:r>
            <a:endParaRPr lang="en-US" sz="4000" dirty="0">
              <a:effectLst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BB584E-2CC7-6440-8847-44D8CB313571}"/>
              </a:ext>
            </a:extLst>
          </p:cNvPr>
          <p:cNvSpPr txBox="1"/>
          <p:nvPr/>
        </p:nvSpPr>
        <p:spPr>
          <a:xfrm>
            <a:off x="3207332" y="5040091"/>
            <a:ext cx="831272" cy="707886"/>
          </a:xfrm>
          <a:prstGeom prst="rect">
            <a:avLst/>
          </a:prstGeom>
          <a:noFill/>
          <a:ln w="19050">
            <a:solidFill>
              <a:schemeClr val="dk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3</a:t>
            </a:r>
            <a:endParaRPr lang="ru-RU" sz="4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54D04A8-5468-5649-857B-4C5B8A268F68}"/>
              </a:ext>
            </a:extLst>
          </p:cNvPr>
          <p:cNvSpPr txBox="1"/>
          <p:nvPr/>
        </p:nvSpPr>
        <p:spPr>
          <a:xfrm>
            <a:off x="4038604" y="5040091"/>
            <a:ext cx="831272" cy="707886"/>
          </a:xfrm>
          <a:prstGeom prst="rect">
            <a:avLst/>
          </a:prstGeom>
          <a:noFill/>
          <a:ln w="19050">
            <a:solidFill>
              <a:schemeClr val="dk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5</a:t>
            </a:r>
            <a:endParaRPr lang="ru-RU" sz="4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3107607-50C5-E84D-9000-F5C2BFBFCEFF}"/>
              </a:ext>
            </a:extLst>
          </p:cNvPr>
          <p:cNvSpPr txBox="1"/>
          <p:nvPr/>
        </p:nvSpPr>
        <p:spPr>
          <a:xfrm>
            <a:off x="4869876" y="5040091"/>
            <a:ext cx="831272" cy="707886"/>
          </a:xfrm>
          <a:prstGeom prst="rect">
            <a:avLst/>
          </a:prstGeom>
          <a:noFill/>
          <a:ln w="19050">
            <a:solidFill>
              <a:schemeClr val="dk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8</a:t>
            </a:r>
            <a:endParaRPr lang="ru-RU" sz="4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E19FA42-3A14-0141-9E9E-75DC7BD64357}"/>
              </a:ext>
            </a:extLst>
          </p:cNvPr>
          <p:cNvSpPr txBox="1"/>
          <p:nvPr/>
        </p:nvSpPr>
        <p:spPr>
          <a:xfrm>
            <a:off x="5701148" y="5040091"/>
            <a:ext cx="831272" cy="707886"/>
          </a:xfrm>
          <a:prstGeom prst="rect">
            <a:avLst/>
          </a:prstGeom>
          <a:noFill/>
          <a:ln w="19050">
            <a:solidFill>
              <a:schemeClr val="dk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20</a:t>
            </a:r>
            <a:endParaRPr lang="ru-RU" sz="40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A441EFE-E71F-BD41-853A-885BD22321DC}"/>
              </a:ext>
            </a:extLst>
          </p:cNvPr>
          <p:cNvSpPr txBox="1"/>
          <p:nvPr/>
        </p:nvSpPr>
        <p:spPr>
          <a:xfrm>
            <a:off x="6532420" y="5040091"/>
            <a:ext cx="831272" cy="707886"/>
          </a:xfrm>
          <a:prstGeom prst="rect">
            <a:avLst/>
          </a:prstGeom>
          <a:noFill/>
          <a:ln w="19050">
            <a:solidFill>
              <a:schemeClr val="dk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20</a:t>
            </a:r>
            <a:endParaRPr lang="ru-RU" sz="4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9D2A034-1F6B-434F-BF9C-67735A4E6FB8}"/>
              </a:ext>
            </a:extLst>
          </p:cNvPr>
          <p:cNvSpPr txBox="1"/>
          <p:nvPr/>
        </p:nvSpPr>
        <p:spPr>
          <a:xfrm>
            <a:off x="7363692" y="5040091"/>
            <a:ext cx="831272" cy="707886"/>
          </a:xfrm>
          <a:prstGeom prst="rect">
            <a:avLst/>
          </a:prstGeom>
          <a:noFill/>
          <a:ln w="19050">
            <a:solidFill>
              <a:schemeClr val="dk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50</a:t>
            </a:r>
            <a:endParaRPr lang="ru-RU" sz="40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DCE6CEE-9763-074D-AA56-BD3839F1DE08}"/>
              </a:ext>
            </a:extLst>
          </p:cNvPr>
          <p:cNvSpPr txBox="1"/>
          <p:nvPr/>
        </p:nvSpPr>
        <p:spPr>
          <a:xfrm>
            <a:off x="8194964" y="5040091"/>
            <a:ext cx="831272" cy="707886"/>
          </a:xfrm>
          <a:prstGeom prst="rect">
            <a:avLst/>
          </a:prstGeom>
          <a:noFill/>
          <a:ln w="19050">
            <a:solidFill>
              <a:schemeClr val="dk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60</a:t>
            </a:r>
            <a:endParaRPr lang="ru-RU" sz="40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82D29C7-5B15-894B-AA9A-BB8EFC9EAA45}"/>
              </a:ext>
            </a:extLst>
          </p:cNvPr>
          <p:cNvSpPr txBox="1"/>
          <p:nvPr/>
        </p:nvSpPr>
        <p:spPr>
          <a:xfrm>
            <a:off x="3205361" y="5681436"/>
            <a:ext cx="831272" cy="70788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1</a:t>
            </a:r>
            <a:endParaRPr lang="ru-RU" sz="40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2C45725-6206-2145-904B-40BBB53AD9C1}"/>
              </a:ext>
            </a:extLst>
          </p:cNvPr>
          <p:cNvSpPr txBox="1"/>
          <p:nvPr/>
        </p:nvSpPr>
        <p:spPr>
          <a:xfrm>
            <a:off x="4036633" y="5681436"/>
            <a:ext cx="831272" cy="70788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2</a:t>
            </a:r>
            <a:endParaRPr lang="ru-RU" sz="40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5B74DFE-BD69-C640-A278-B7703C215437}"/>
              </a:ext>
            </a:extLst>
          </p:cNvPr>
          <p:cNvSpPr txBox="1"/>
          <p:nvPr/>
        </p:nvSpPr>
        <p:spPr>
          <a:xfrm>
            <a:off x="4867905" y="5681436"/>
            <a:ext cx="831272" cy="70788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3</a:t>
            </a:r>
            <a:endParaRPr lang="ru-RU" sz="40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EF26295-FFC4-E446-A1B3-D8E3C837F1A7}"/>
              </a:ext>
            </a:extLst>
          </p:cNvPr>
          <p:cNvSpPr txBox="1"/>
          <p:nvPr/>
        </p:nvSpPr>
        <p:spPr>
          <a:xfrm>
            <a:off x="5699177" y="5681436"/>
            <a:ext cx="831272" cy="70788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4</a:t>
            </a:r>
            <a:endParaRPr lang="ru-RU" sz="4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1F19A4C-3C8B-4441-A347-55BA4D919E9A}"/>
              </a:ext>
            </a:extLst>
          </p:cNvPr>
          <p:cNvSpPr txBox="1"/>
          <p:nvPr/>
        </p:nvSpPr>
        <p:spPr>
          <a:xfrm>
            <a:off x="6530449" y="5681436"/>
            <a:ext cx="831272" cy="70788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5</a:t>
            </a:r>
            <a:endParaRPr lang="ru-RU" sz="40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B8DE1C9-C277-B547-B037-C421E831108F}"/>
              </a:ext>
            </a:extLst>
          </p:cNvPr>
          <p:cNvSpPr txBox="1"/>
          <p:nvPr/>
        </p:nvSpPr>
        <p:spPr>
          <a:xfrm>
            <a:off x="7361721" y="5681436"/>
            <a:ext cx="831272" cy="70788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6</a:t>
            </a:r>
            <a:endParaRPr lang="ru-RU" sz="40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8538AAC-D014-2A4F-82F7-396676312CF9}"/>
              </a:ext>
            </a:extLst>
          </p:cNvPr>
          <p:cNvSpPr txBox="1"/>
          <p:nvPr/>
        </p:nvSpPr>
        <p:spPr>
          <a:xfrm>
            <a:off x="8192993" y="5681436"/>
            <a:ext cx="831272" cy="70788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7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675622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6</a:t>
            </a:fld>
            <a:endParaRPr lang="ru-RU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C8D38F2-8A01-B041-8112-9AFA40F5C882}"/>
              </a:ext>
            </a:extLst>
          </p:cNvPr>
          <p:cNvSpPr/>
          <p:nvPr/>
        </p:nvSpPr>
        <p:spPr>
          <a:xfrm>
            <a:off x="902524" y="1436914"/>
            <a:ext cx="10451275" cy="45126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45627A4-703E-6F42-A4FC-82EC34536E8F}"/>
              </a:ext>
            </a:extLst>
          </p:cNvPr>
          <p:cNvSpPr/>
          <p:nvPr/>
        </p:nvSpPr>
        <p:spPr>
          <a:xfrm>
            <a:off x="0" y="0"/>
            <a:ext cx="12192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dirty="0"/>
              <a:t>Divide: Break into non-overlapping subproblems of the same type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6B215B2-B34C-0444-A4D4-CDBE0ACF564D}"/>
              </a:ext>
            </a:extLst>
          </p:cNvPr>
          <p:cNvSpPr/>
          <p:nvPr/>
        </p:nvSpPr>
        <p:spPr>
          <a:xfrm>
            <a:off x="902524" y="3276600"/>
            <a:ext cx="6247576" cy="267293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1B7103-9B71-F442-B8D5-5F98C2F8E233}"/>
              </a:ext>
            </a:extLst>
          </p:cNvPr>
          <p:cNvSpPr/>
          <p:nvPr/>
        </p:nvSpPr>
        <p:spPr>
          <a:xfrm>
            <a:off x="902524" y="1436914"/>
            <a:ext cx="4063176" cy="183968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805101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60</a:t>
            </a:fld>
            <a:endParaRPr lang="ru-RU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aphicFrame>
        <p:nvGraphicFramePr>
          <p:cNvPr id="27" name="Таблица 7">
            <a:extLst>
              <a:ext uri="{FF2B5EF4-FFF2-40B4-BE49-F238E27FC236}">
                <a16:creationId xmlns:a16="http://schemas.microsoft.com/office/drawing/2014/main" id="{372DFF10-10CB-5241-B948-6C49B4368A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9906429"/>
              </p:ext>
            </p:extLst>
          </p:nvPr>
        </p:nvGraphicFramePr>
        <p:xfrm>
          <a:off x="364844" y="1052830"/>
          <a:ext cx="11585856" cy="53035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11585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2800" b="0" baseline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Example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search(2) → 0        search(20) → 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search(3) → 1        search(20) → 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search(4) → 1        search(60) → 7</a:t>
                      </a:r>
                    </a:p>
                    <a:p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  <a:p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  <a:p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  <a:p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  <a:p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  <a:p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  <a:p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A4A7DCC4-838B-9046-80D4-CE9D1A1C2A1A}"/>
              </a:ext>
            </a:extLst>
          </p:cNvPr>
          <p:cNvSpPr/>
          <p:nvPr/>
        </p:nvSpPr>
        <p:spPr>
          <a:xfrm>
            <a:off x="3205361" y="170934"/>
            <a:ext cx="59048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/>
              <a:t>Searching in a Sorted Array </a:t>
            </a:r>
            <a:endParaRPr lang="en-US" sz="4000" dirty="0">
              <a:effectLst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BB584E-2CC7-6440-8847-44D8CB313571}"/>
              </a:ext>
            </a:extLst>
          </p:cNvPr>
          <p:cNvSpPr txBox="1"/>
          <p:nvPr/>
        </p:nvSpPr>
        <p:spPr>
          <a:xfrm>
            <a:off x="3207332" y="5040091"/>
            <a:ext cx="831272" cy="707886"/>
          </a:xfrm>
          <a:prstGeom prst="rect">
            <a:avLst/>
          </a:prstGeom>
          <a:noFill/>
          <a:ln w="19050">
            <a:solidFill>
              <a:schemeClr val="dk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3</a:t>
            </a:r>
            <a:endParaRPr lang="ru-RU" sz="4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54D04A8-5468-5649-857B-4C5B8A268F68}"/>
              </a:ext>
            </a:extLst>
          </p:cNvPr>
          <p:cNvSpPr txBox="1"/>
          <p:nvPr/>
        </p:nvSpPr>
        <p:spPr>
          <a:xfrm>
            <a:off x="4038604" y="5040091"/>
            <a:ext cx="831272" cy="707886"/>
          </a:xfrm>
          <a:prstGeom prst="rect">
            <a:avLst/>
          </a:prstGeom>
          <a:noFill/>
          <a:ln w="19050">
            <a:solidFill>
              <a:schemeClr val="dk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5</a:t>
            </a:r>
            <a:endParaRPr lang="ru-RU" sz="4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3107607-50C5-E84D-9000-F5C2BFBFCEFF}"/>
              </a:ext>
            </a:extLst>
          </p:cNvPr>
          <p:cNvSpPr txBox="1"/>
          <p:nvPr/>
        </p:nvSpPr>
        <p:spPr>
          <a:xfrm>
            <a:off x="4869876" y="5040091"/>
            <a:ext cx="831272" cy="707886"/>
          </a:xfrm>
          <a:prstGeom prst="rect">
            <a:avLst/>
          </a:prstGeom>
          <a:noFill/>
          <a:ln w="19050">
            <a:solidFill>
              <a:schemeClr val="dk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8</a:t>
            </a:r>
            <a:endParaRPr lang="ru-RU" sz="4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E19FA42-3A14-0141-9E9E-75DC7BD64357}"/>
              </a:ext>
            </a:extLst>
          </p:cNvPr>
          <p:cNvSpPr txBox="1"/>
          <p:nvPr/>
        </p:nvSpPr>
        <p:spPr>
          <a:xfrm>
            <a:off x="5701148" y="5040091"/>
            <a:ext cx="831272" cy="707886"/>
          </a:xfrm>
          <a:prstGeom prst="rect">
            <a:avLst/>
          </a:prstGeom>
          <a:noFill/>
          <a:ln w="19050">
            <a:solidFill>
              <a:schemeClr val="dk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20</a:t>
            </a:r>
            <a:endParaRPr lang="ru-RU" sz="40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A441EFE-E71F-BD41-853A-885BD22321DC}"/>
              </a:ext>
            </a:extLst>
          </p:cNvPr>
          <p:cNvSpPr txBox="1"/>
          <p:nvPr/>
        </p:nvSpPr>
        <p:spPr>
          <a:xfrm>
            <a:off x="6532420" y="5040091"/>
            <a:ext cx="831272" cy="707886"/>
          </a:xfrm>
          <a:prstGeom prst="rect">
            <a:avLst/>
          </a:prstGeom>
          <a:noFill/>
          <a:ln w="19050">
            <a:solidFill>
              <a:schemeClr val="dk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20</a:t>
            </a:r>
            <a:endParaRPr lang="ru-RU" sz="4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9D2A034-1F6B-434F-BF9C-67735A4E6FB8}"/>
              </a:ext>
            </a:extLst>
          </p:cNvPr>
          <p:cNvSpPr txBox="1"/>
          <p:nvPr/>
        </p:nvSpPr>
        <p:spPr>
          <a:xfrm>
            <a:off x="7363692" y="5040091"/>
            <a:ext cx="831272" cy="707886"/>
          </a:xfrm>
          <a:prstGeom prst="rect">
            <a:avLst/>
          </a:prstGeom>
          <a:noFill/>
          <a:ln w="19050">
            <a:solidFill>
              <a:schemeClr val="dk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50</a:t>
            </a:r>
            <a:endParaRPr lang="ru-RU" sz="40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DCE6CEE-9763-074D-AA56-BD3839F1DE08}"/>
              </a:ext>
            </a:extLst>
          </p:cNvPr>
          <p:cNvSpPr txBox="1"/>
          <p:nvPr/>
        </p:nvSpPr>
        <p:spPr>
          <a:xfrm>
            <a:off x="8194964" y="5040091"/>
            <a:ext cx="831272" cy="707886"/>
          </a:xfrm>
          <a:prstGeom prst="rect">
            <a:avLst/>
          </a:prstGeom>
          <a:noFill/>
          <a:ln w="19050">
            <a:solidFill>
              <a:schemeClr val="dk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60</a:t>
            </a:r>
            <a:endParaRPr lang="ru-RU" sz="40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82D29C7-5B15-894B-AA9A-BB8EFC9EAA45}"/>
              </a:ext>
            </a:extLst>
          </p:cNvPr>
          <p:cNvSpPr txBox="1"/>
          <p:nvPr/>
        </p:nvSpPr>
        <p:spPr>
          <a:xfrm>
            <a:off x="3205361" y="5681436"/>
            <a:ext cx="831272" cy="70788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1</a:t>
            </a:r>
            <a:endParaRPr lang="ru-RU" sz="40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2C45725-6206-2145-904B-40BBB53AD9C1}"/>
              </a:ext>
            </a:extLst>
          </p:cNvPr>
          <p:cNvSpPr txBox="1"/>
          <p:nvPr/>
        </p:nvSpPr>
        <p:spPr>
          <a:xfrm>
            <a:off x="4036633" y="5681436"/>
            <a:ext cx="831272" cy="70788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2</a:t>
            </a:r>
            <a:endParaRPr lang="ru-RU" sz="40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5B74DFE-BD69-C640-A278-B7703C215437}"/>
              </a:ext>
            </a:extLst>
          </p:cNvPr>
          <p:cNvSpPr txBox="1"/>
          <p:nvPr/>
        </p:nvSpPr>
        <p:spPr>
          <a:xfrm>
            <a:off x="4867905" y="5681436"/>
            <a:ext cx="831272" cy="70788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3</a:t>
            </a:r>
            <a:endParaRPr lang="ru-RU" sz="40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EF26295-FFC4-E446-A1B3-D8E3C837F1A7}"/>
              </a:ext>
            </a:extLst>
          </p:cNvPr>
          <p:cNvSpPr txBox="1"/>
          <p:nvPr/>
        </p:nvSpPr>
        <p:spPr>
          <a:xfrm>
            <a:off x="5699177" y="5681436"/>
            <a:ext cx="831272" cy="70788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4</a:t>
            </a:r>
            <a:endParaRPr lang="ru-RU" sz="4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1F19A4C-3C8B-4441-A347-55BA4D919E9A}"/>
              </a:ext>
            </a:extLst>
          </p:cNvPr>
          <p:cNvSpPr txBox="1"/>
          <p:nvPr/>
        </p:nvSpPr>
        <p:spPr>
          <a:xfrm>
            <a:off x="6530449" y="5681436"/>
            <a:ext cx="831272" cy="70788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5</a:t>
            </a:r>
            <a:endParaRPr lang="ru-RU" sz="40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B8DE1C9-C277-B547-B037-C421E831108F}"/>
              </a:ext>
            </a:extLst>
          </p:cNvPr>
          <p:cNvSpPr txBox="1"/>
          <p:nvPr/>
        </p:nvSpPr>
        <p:spPr>
          <a:xfrm>
            <a:off x="7361721" y="5681436"/>
            <a:ext cx="831272" cy="70788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6</a:t>
            </a:r>
            <a:endParaRPr lang="ru-RU" sz="40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8538AAC-D014-2A4F-82F7-396676312CF9}"/>
              </a:ext>
            </a:extLst>
          </p:cNvPr>
          <p:cNvSpPr txBox="1"/>
          <p:nvPr/>
        </p:nvSpPr>
        <p:spPr>
          <a:xfrm>
            <a:off x="8192993" y="5681436"/>
            <a:ext cx="831272" cy="70788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7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55449529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61</a:t>
            </a:fld>
            <a:endParaRPr lang="ru-RU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aphicFrame>
        <p:nvGraphicFramePr>
          <p:cNvPr id="27" name="Таблица 7">
            <a:extLst>
              <a:ext uri="{FF2B5EF4-FFF2-40B4-BE49-F238E27FC236}">
                <a16:creationId xmlns:a16="http://schemas.microsoft.com/office/drawing/2014/main" id="{372DFF10-10CB-5241-B948-6C49B4368A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3225749"/>
              </p:ext>
            </p:extLst>
          </p:nvPr>
        </p:nvGraphicFramePr>
        <p:xfrm>
          <a:off x="364844" y="1052830"/>
          <a:ext cx="11585856" cy="53035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11585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2800" b="0" baseline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Example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search(2) → 0        search(20) → 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search(3) → 1        search(20) → 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search(4) → 1        search(60) → 7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                     search(70) → 7</a:t>
                      </a:r>
                    </a:p>
                    <a:p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  <a:p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  <a:p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  <a:p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  <a:p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  <a:p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A4A7DCC4-838B-9046-80D4-CE9D1A1C2A1A}"/>
              </a:ext>
            </a:extLst>
          </p:cNvPr>
          <p:cNvSpPr/>
          <p:nvPr/>
        </p:nvSpPr>
        <p:spPr>
          <a:xfrm>
            <a:off x="3205361" y="170934"/>
            <a:ext cx="59048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/>
              <a:t>Searching in a Sorted Array </a:t>
            </a:r>
            <a:endParaRPr lang="en-US" sz="4000" dirty="0">
              <a:effectLst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BB584E-2CC7-6440-8847-44D8CB313571}"/>
              </a:ext>
            </a:extLst>
          </p:cNvPr>
          <p:cNvSpPr txBox="1"/>
          <p:nvPr/>
        </p:nvSpPr>
        <p:spPr>
          <a:xfrm>
            <a:off x="3207332" y="5040091"/>
            <a:ext cx="831272" cy="707886"/>
          </a:xfrm>
          <a:prstGeom prst="rect">
            <a:avLst/>
          </a:prstGeom>
          <a:noFill/>
          <a:ln w="19050">
            <a:solidFill>
              <a:schemeClr val="dk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3</a:t>
            </a:r>
            <a:endParaRPr lang="ru-RU" sz="4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54D04A8-5468-5649-857B-4C5B8A268F68}"/>
              </a:ext>
            </a:extLst>
          </p:cNvPr>
          <p:cNvSpPr txBox="1"/>
          <p:nvPr/>
        </p:nvSpPr>
        <p:spPr>
          <a:xfrm>
            <a:off x="4038604" y="5040091"/>
            <a:ext cx="831272" cy="707886"/>
          </a:xfrm>
          <a:prstGeom prst="rect">
            <a:avLst/>
          </a:prstGeom>
          <a:noFill/>
          <a:ln w="19050">
            <a:solidFill>
              <a:schemeClr val="dk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5</a:t>
            </a:r>
            <a:endParaRPr lang="ru-RU" sz="4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3107607-50C5-E84D-9000-F5C2BFBFCEFF}"/>
              </a:ext>
            </a:extLst>
          </p:cNvPr>
          <p:cNvSpPr txBox="1"/>
          <p:nvPr/>
        </p:nvSpPr>
        <p:spPr>
          <a:xfrm>
            <a:off x="4869876" y="5040091"/>
            <a:ext cx="831272" cy="707886"/>
          </a:xfrm>
          <a:prstGeom prst="rect">
            <a:avLst/>
          </a:prstGeom>
          <a:noFill/>
          <a:ln w="19050">
            <a:solidFill>
              <a:schemeClr val="dk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8</a:t>
            </a:r>
            <a:endParaRPr lang="ru-RU" sz="4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E19FA42-3A14-0141-9E9E-75DC7BD64357}"/>
              </a:ext>
            </a:extLst>
          </p:cNvPr>
          <p:cNvSpPr txBox="1"/>
          <p:nvPr/>
        </p:nvSpPr>
        <p:spPr>
          <a:xfrm>
            <a:off x="5701148" y="5040091"/>
            <a:ext cx="831272" cy="707886"/>
          </a:xfrm>
          <a:prstGeom prst="rect">
            <a:avLst/>
          </a:prstGeom>
          <a:noFill/>
          <a:ln w="19050">
            <a:solidFill>
              <a:schemeClr val="dk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20</a:t>
            </a:r>
            <a:endParaRPr lang="ru-RU" sz="40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A441EFE-E71F-BD41-853A-885BD22321DC}"/>
              </a:ext>
            </a:extLst>
          </p:cNvPr>
          <p:cNvSpPr txBox="1"/>
          <p:nvPr/>
        </p:nvSpPr>
        <p:spPr>
          <a:xfrm>
            <a:off x="6532420" y="5040091"/>
            <a:ext cx="831272" cy="707886"/>
          </a:xfrm>
          <a:prstGeom prst="rect">
            <a:avLst/>
          </a:prstGeom>
          <a:noFill/>
          <a:ln w="19050">
            <a:solidFill>
              <a:schemeClr val="dk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20</a:t>
            </a:r>
            <a:endParaRPr lang="ru-RU" sz="4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9D2A034-1F6B-434F-BF9C-67735A4E6FB8}"/>
              </a:ext>
            </a:extLst>
          </p:cNvPr>
          <p:cNvSpPr txBox="1"/>
          <p:nvPr/>
        </p:nvSpPr>
        <p:spPr>
          <a:xfrm>
            <a:off x="7363692" y="5040091"/>
            <a:ext cx="831272" cy="707886"/>
          </a:xfrm>
          <a:prstGeom prst="rect">
            <a:avLst/>
          </a:prstGeom>
          <a:noFill/>
          <a:ln w="19050">
            <a:solidFill>
              <a:schemeClr val="dk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50</a:t>
            </a:r>
            <a:endParaRPr lang="ru-RU" sz="40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DCE6CEE-9763-074D-AA56-BD3839F1DE08}"/>
              </a:ext>
            </a:extLst>
          </p:cNvPr>
          <p:cNvSpPr txBox="1"/>
          <p:nvPr/>
        </p:nvSpPr>
        <p:spPr>
          <a:xfrm>
            <a:off x="8194964" y="5040091"/>
            <a:ext cx="831272" cy="707886"/>
          </a:xfrm>
          <a:prstGeom prst="rect">
            <a:avLst/>
          </a:prstGeom>
          <a:noFill/>
          <a:ln w="19050">
            <a:solidFill>
              <a:schemeClr val="dk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60</a:t>
            </a:r>
            <a:endParaRPr lang="ru-RU" sz="40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82D29C7-5B15-894B-AA9A-BB8EFC9EAA45}"/>
              </a:ext>
            </a:extLst>
          </p:cNvPr>
          <p:cNvSpPr txBox="1"/>
          <p:nvPr/>
        </p:nvSpPr>
        <p:spPr>
          <a:xfrm>
            <a:off x="3205361" y="5681436"/>
            <a:ext cx="831272" cy="70788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1</a:t>
            </a:r>
            <a:endParaRPr lang="ru-RU" sz="40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2C45725-6206-2145-904B-40BBB53AD9C1}"/>
              </a:ext>
            </a:extLst>
          </p:cNvPr>
          <p:cNvSpPr txBox="1"/>
          <p:nvPr/>
        </p:nvSpPr>
        <p:spPr>
          <a:xfrm>
            <a:off x="4036633" y="5681436"/>
            <a:ext cx="831272" cy="70788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2</a:t>
            </a:r>
            <a:endParaRPr lang="ru-RU" sz="40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5B74DFE-BD69-C640-A278-B7703C215437}"/>
              </a:ext>
            </a:extLst>
          </p:cNvPr>
          <p:cNvSpPr txBox="1"/>
          <p:nvPr/>
        </p:nvSpPr>
        <p:spPr>
          <a:xfrm>
            <a:off x="4867905" y="5681436"/>
            <a:ext cx="831272" cy="70788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3</a:t>
            </a:r>
            <a:endParaRPr lang="ru-RU" sz="40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EF26295-FFC4-E446-A1B3-D8E3C837F1A7}"/>
              </a:ext>
            </a:extLst>
          </p:cNvPr>
          <p:cNvSpPr txBox="1"/>
          <p:nvPr/>
        </p:nvSpPr>
        <p:spPr>
          <a:xfrm>
            <a:off x="5699177" y="5681436"/>
            <a:ext cx="831272" cy="70788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4</a:t>
            </a:r>
            <a:endParaRPr lang="ru-RU" sz="4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1F19A4C-3C8B-4441-A347-55BA4D919E9A}"/>
              </a:ext>
            </a:extLst>
          </p:cNvPr>
          <p:cNvSpPr txBox="1"/>
          <p:nvPr/>
        </p:nvSpPr>
        <p:spPr>
          <a:xfrm>
            <a:off x="6530449" y="5681436"/>
            <a:ext cx="831272" cy="70788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5</a:t>
            </a:r>
            <a:endParaRPr lang="ru-RU" sz="40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B8DE1C9-C277-B547-B037-C421E831108F}"/>
              </a:ext>
            </a:extLst>
          </p:cNvPr>
          <p:cNvSpPr txBox="1"/>
          <p:nvPr/>
        </p:nvSpPr>
        <p:spPr>
          <a:xfrm>
            <a:off x="7361721" y="5681436"/>
            <a:ext cx="831272" cy="70788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6</a:t>
            </a:r>
            <a:endParaRPr lang="ru-RU" sz="40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8538AAC-D014-2A4F-82F7-396676312CF9}"/>
              </a:ext>
            </a:extLst>
          </p:cNvPr>
          <p:cNvSpPr txBox="1"/>
          <p:nvPr/>
        </p:nvSpPr>
        <p:spPr>
          <a:xfrm>
            <a:off x="8192993" y="5681436"/>
            <a:ext cx="831272" cy="70788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7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789625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62</a:t>
            </a:fld>
            <a:endParaRPr lang="ru-RU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aphicFrame>
        <p:nvGraphicFramePr>
          <p:cNvPr id="27" name="Таблица 7">
            <a:extLst>
              <a:ext uri="{FF2B5EF4-FFF2-40B4-BE49-F238E27FC236}">
                <a16:creationId xmlns:a16="http://schemas.microsoft.com/office/drawing/2014/main" id="{372DFF10-10CB-5241-B948-6C49B4368A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6216753"/>
              </p:ext>
            </p:extLst>
          </p:nvPr>
        </p:nvGraphicFramePr>
        <p:xfrm>
          <a:off x="364844" y="1052830"/>
          <a:ext cx="11585856" cy="48768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11585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baseline="0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BinarySearch</a:t>
                      </a:r>
                      <a:r>
                        <a:rPr lang="en-US" sz="2800" b="0" baseline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(A, low , high, key 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if high&lt;low: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  return low − 1</a:t>
                      </a:r>
                      <a:b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</a:br>
                      <a:endParaRPr lang="ru-RU" sz="2800" kern="1200" dirty="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  <a:p>
                      <a:endParaRPr lang="ru-RU" sz="2800" kern="1200" dirty="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  <a:p>
                      <a:endParaRPr lang="ru-RU" sz="2800" kern="1200" dirty="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  <a:p>
                      <a:endParaRPr lang="ru-RU" sz="2800" kern="1200" dirty="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  <a:p>
                      <a:endParaRPr lang="ru-RU" sz="2800" kern="1200" dirty="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  <a:p>
                      <a:endParaRPr lang="ru-RU" sz="2800" kern="1200" dirty="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  <a:p>
                      <a:endParaRPr lang="ru-RU" sz="2800" kern="1200" dirty="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  <a:p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A4A7DCC4-838B-9046-80D4-CE9D1A1C2A1A}"/>
              </a:ext>
            </a:extLst>
          </p:cNvPr>
          <p:cNvSpPr/>
          <p:nvPr/>
        </p:nvSpPr>
        <p:spPr>
          <a:xfrm>
            <a:off x="3205361" y="170934"/>
            <a:ext cx="59048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/>
              <a:t>Searching in a Sorted Array </a:t>
            </a:r>
            <a:endParaRPr lang="en-US" sz="4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4962125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63</a:t>
            </a:fld>
            <a:endParaRPr lang="ru-RU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aphicFrame>
        <p:nvGraphicFramePr>
          <p:cNvPr id="27" name="Таблица 7">
            <a:extLst>
              <a:ext uri="{FF2B5EF4-FFF2-40B4-BE49-F238E27FC236}">
                <a16:creationId xmlns:a16="http://schemas.microsoft.com/office/drawing/2014/main" id="{372DFF10-10CB-5241-B948-6C49B4368A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5507152"/>
              </p:ext>
            </p:extLst>
          </p:nvPr>
        </p:nvGraphicFramePr>
        <p:xfrm>
          <a:off x="364844" y="1052830"/>
          <a:ext cx="11585856" cy="48768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11585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baseline="0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BinarySearch</a:t>
                      </a:r>
                      <a:r>
                        <a:rPr lang="en-US" sz="2800" b="0" baseline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(A, low , high, key 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if high&lt;low: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  return low − 1</a:t>
                      </a:r>
                      <a:b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</a:b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mid ← [low + (high−low)/2] ︁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800" kern="1200" dirty="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  <a:p>
                      <a:endParaRPr lang="ru-RU" sz="2800" kern="1200" dirty="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  <a:p>
                      <a:endParaRPr lang="ru-RU" sz="2800" kern="1200" dirty="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  <a:p>
                      <a:endParaRPr lang="ru-RU" sz="2800" kern="1200" dirty="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  <a:p>
                      <a:endParaRPr lang="ru-RU" sz="2800" kern="1200" dirty="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  <a:p>
                      <a:endParaRPr lang="ru-RU" sz="2800" kern="1200" dirty="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  <a:p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A4A7DCC4-838B-9046-80D4-CE9D1A1C2A1A}"/>
              </a:ext>
            </a:extLst>
          </p:cNvPr>
          <p:cNvSpPr/>
          <p:nvPr/>
        </p:nvSpPr>
        <p:spPr>
          <a:xfrm>
            <a:off x="3205361" y="170934"/>
            <a:ext cx="59048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/>
              <a:t>Searching in a Sorted Array </a:t>
            </a:r>
            <a:endParaRPr lang="en-US" sz="4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2747627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64</a:t>
            </a:fld>
            <a:endParaRPr lang="ru-RU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aphicFrame>
        <p:nvGraphicFramePr>
          <p:cNvPr id="27" name="Таблица 7">
            <a:extLst>
              <a:ext uri="{FF2B5EF4-FFF2-40B4-BE49-F238E27FC236}">
                <a16:creationId xmlns:a16="http://schemas.microsoft.com/office/drawing/2014/main" id="{372DFF10-10CB-5241-B948-6C49B4368A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0325813"/>
              </p:ext>
            </p:extLst>
          </p:nvPr>
        </p:nvGraphicFramePr>
        <p:xfrm>
          <a:off x="364844" y="1052830"/>
          <a:ext cx="11585856" cy="48768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11585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baseline="0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BinarySearch</a:t>
                      </a:r>
                      <a:r>
                        <a:rPr lang="en-US" sz="2800" b="0" baseline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(A, low , high, key 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if high&lt;low: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  return low − 1</a:t>
                      </a:r>
                      <a:b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</a:b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mid ← [low + (high−low)/2] ︁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if key = A[mid]: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  return mid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800" kern="1200" dirty="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  <a:p>
                      <a:endParaRPr lang="ru-RU" sz="2800" kern="1200" dirty="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  <a:p>
                      <a:endParaRPr lang="ru-RU" sz="2800" kern="1200" dirty="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  <a:p>
                      <a:endParaRPr lang="ru-RU" sz="2800" kern="1200" dirty="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  <a:p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A4A7DCC4-838B-9046-80D4-CE9D1A1C2A1A}"/>
              </a:ext>
            </a:extLst>
          </p:cNvPr>
          <p:cNvSpPr/>
          <p:nvPr/>
        </p:nvSpPr>
        <p:spPr>
          <a:xfrm>
            <a:off x="3205361" y="170934"/>
            <a:ext cx="59048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/>
              <a:t>Searching in a Sorted Array </a:t>
            </a:r>
            <a:endParaRPr lang="en-US" sz="4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5525407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65</a:t>
            </a:fld>
            <a:endParaRPr lang="ru-RU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aphicFrame>
        <p:nvGraphicFramePr>
          <p:cNvPr id="27" name="Таблица 7">
            <a:extLst>
              <a:ext uri="{FF2B5EF4-FFF2-40B4-BE49-F238E27FC236}">
                <a16:creationId xmlns:a16="http://schemas.microsoft.com/office/drawing/2014/main" id="{372DFF10-10CB-5241-B948-6C49B4368A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1306883"/>
              </p:ext>
            </p:extLst>
          </p:nvPr>
        </p:nvGraphicFramePr>
        <p:xfrm>
          <a:off x="364844" y="1052830"/>
          <a:ext cx="11585856" cy="48768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11585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baseline="0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BinarySearch</a:t>
                      </a:r>
                      <a:r>
                        <a:rPr lang="en-US" sz="2800" b="0" baseline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(A, low , high, key 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if high&lt;low: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  return low − 1</a:t>
                      </a:r>
                      <a:b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</a:b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mid ← [low + (high−low)/2] ︁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if key = A[mid]: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  return mid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else if key &lt; A[mid]:</a:t>
                      </a:r>
                      <a:b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</a:b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  return </a:t>
                      </a:r>
                      <a:r>
                        <a:rPr lang="en-US" sz="2800" kern="1200" dirty="0" err="1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BinarySearch</a:t>
                      </a: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(A, low, mid−1, key) </a:t>
                      </a:r>
                    </a:p>
                    <a:p>
                      <a:endParaRPr lang="ru-RU" sz="2800" kern="1200" dirty="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  <a:p>
                      <a:endParaRPr lang="ru-RU" sz="2800" kern="1200" dirty="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  <a:p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A4A7DCC4-838B-9046-80D4-CE9D1A1C2A1A}"/>
              </a:ext>
            </a:extLst>
          </p:cNvPr>
          <p:cNvSpPr/>
          <p:nvPr/>
        </p:nvSpPr>
        <p:spPr>
          <a:xfrm>
            <a:off x="3205361" y="170934"/>
            <a:ext cx="59048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/>
              <a:t>Searching in a Sorted Array </a:t>
            </a:r>
            <a:endParaRPr lang="en-US" sz="4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5516194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66</a:t>
            </a:fld>
            <a:endParaRPr lang="ru-RU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aphicFrame>
        <p:nvGraphicFramePr>
          <p:cNvPr id="27" name="Таблица 7">
            <a:extLst>
              <a:ext uri="{FF2B5EF4-FFF2-40B4-BE49-F238E27FC236}">
                <a16:creationId xmlns:a16="http://schemas.microsoft.com/office/drawing/2014/main" id="{372DFF10-10CB-5241-B948-6C49B4368A8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64844" y="1052830"/>
          <a:ext cx="11585856" cy="48768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11585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baseline="0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BinarySearch</a:t>
                      </a:r>
                      <a:r>
                        <a:rPr lang="en-US" sz="2800" b="0" baseline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(A, low , high, key 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if high&lt;low: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  return low − 1</a:t>
                      </a:r>
                      <a:b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</a:b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mid ← [low + (high−low)/2] ︁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if key = A[mid]: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  return mid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else if key &lt; A[mid]:</a:t>
                      </a:r>
                      <a:b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</a:b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  return </a:t>
                      </a:r>
                      <a:r>
                        <a:rPr lang="en-US" sz="2800" kern="1200" dirty="0" err="1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BinarySearch</a:t>
                      </a: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(A, low, mid−1, key)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else:</a:t>
                      </a:r>
                      <a:b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</a:b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  return </a:t>
                      </a:r>
                      <a:r>
                        <a:rPr lang="en-US" sz="2800" kern="1200" dirty="0" err="1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BinarySearch</a:t>
                      </a: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(A, mid+1, high, key) </a:t>
                      </a:r>
                    </a:p>
                    <a:p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A4A7DCC4-838B-9046-80D4-CE9D1A1C2A1A}"/>
              </a:ext>
            </a:extLst>
          </p:cNvPr>
          <p:cNvSpPr/>
          <p:nvPr/>
        </p:nvSpPr>
        <p:spPr>
          <a:xfrm>
            <a:off x="3205361" y="170934"/>
            <a:ext cx="59048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/>
              <a:t>Searching in a Sorted Array </a:t>
            </a:r>
            <a:endParaRPr lang="en-US" sz="4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5672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7</a:t>
            </a:fld>
            <a:endParaRPr lang="ru-RU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C8D38F2-8A01-B041-8112-9AFA40F5C882}"/>
              </a:ext>
            </a:extLst>
          </p:cNvPr>
          <p:cNvSpPr/>
          <p:nvPr/>
        </p:nvSpPr>
        <p:spPr>
          <a:xfrm>
            <a:off x="902524" y="1436914"/>
            <a:ext cx="10451275" cy="45126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45627A4-703E-6F42-A4FC-82EC34536E8F}"/>
              </a:ext>
            </a:extLst>
          </p:cNvPr>
          <p:cNvSpPr/>
          <p:nvPr/>
        </p:nvSpPr>
        <p:spPr>
          <a:xfrm>
            <a:off x="0" y="0"/>
            <a:ext cx="12192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dirty="0"/>
              <a:t>Divide: Break into non-overlapping subproblems of the same type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6B215B2-B34C-0444-A4D4-CDBE0ACF564D}"/>
              </a:ext>
            </a:extLst>
          </p:cNvPr>
          <p:cNvSpPr/>
          <p:nvPr/>
        </p:nvSpPr>
        <p:spPr>
          <a:xfrm>
            <a:off x="902524" y="3276600"/>
            <a:ext cx="6247576" cy="267293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1B7103-9B71-F442-B8D5-5F98C2F8E233}"/>
              </a:ext>
            </a:extLst>
          </p:cNvPr>
          <p:cNvSpPr/>
          <p:nvPr/>
        </p:nvSpPr>
        <p:spPr>
          <a:xfrm>
            <a:off x="902524" y="1436914"/>
            <a:ext cx="4063176" cy="183968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2D78E0-3BD6-F842-88A2-10DDB90D8C0D}"/>
              </a:ext>
            </a:extLst>
          </p:cNvPr>
          <p:cNvSpPr/>
          <p:nvPr/>
        </p:nvSpPr>
        <p:spPr>
          <a:xfrm>
            <a:off x="4965700" y="1436914"/>
            <a:ext cx="2184400" cy="183968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919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8</a:t>
            </a:fld>
            <a:endParaRPr lang="ru-RU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C8D38F2-8A01-B041-8112-9AFA40F5C882}"/>
              </a:ext>
            </a:extLst>
          </p:cNvPr>
          <p:cNvSpPr/>
          <p:nvPr/>
        </p:nvSpPr>
        <p:spPr>
          <a:xfrm>
            <a:off x="902524" y="1436914"/>
            <a:ext cx="10451275" cy="45126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45627A4-703E-6F42-A4FC-82EC34536E8F}"/>
              </a:ext>
            </a:extLst>
          </p:cNvPr>
          <p:cNvSpPr/>
          <p:nvPr/>
        </p:nvSpPr>
        <p:spPr>
          <a:xfrm>
            <a:off x="0" y="0"/>
            <a:ext cx="12192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dirty="0"/>
              <a:t>Divide: Break into non-overlapping subproblems of the same type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6B215B2-B34C-0444-A4D4-CDBE0ACF564D}"/>
              </a:ext>
            </a:extLst>
          </p:cNvPr>
          <p:cNvSpPr/>
          <p:nvPr/>
        </p:nvSpPr>
        <p:spPr>
          <a:xfrm>
            <a:off x="902524" y="3276600"/>
            <a:ext cx="6247576" cy="267293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1B7103-9B71-F442-B8D5-5F98C2F8E233}"/>
              </a:ext>
            </a:extLst>
          </p:cNvPr>
          <p:cNvSpPr/>
          <p:nvPr/>
        </p:nvSpPr>
        <p:spPr>
          <a:xfrm>
            <a:off x="902524" y="1436914"/>
            <a:ext cx="4063176" cy="183968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2D78E0-3BD6-F842-88A2-10DDB90D8C0D}"/>
              </a:ext>
            </a:extLst>
          </p:cNvPr>
          <p:cNvSpPr/>
          <p:nvPr/>
        </p:nvSpPr>
        <p:spPr>
          <a:xfrm>
            <a:off x="4965700" y="1436914"/>
            <a:ext cx="2184400" cy="183968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33EC64C-9A1E-E34C-A280-31AE0C8EA8BC}"/>
              </a:ext>
            </a:extLst>
          </p:cNvPr>
          <p:cNvSpPr/>
          <p:nvPr/>
        </p:nvSpPr>
        <p:spPr>
          <a:xfrm>
            <a:off x="7150100" y="1436914"/>
            <a:ext cx="4203699" cy="45126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05492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9</a:t>
            </a:fld>
            <a:endParaRPr lang="ru-RU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C8D38F2-8A01-B041-8112-9AFA40F5C882}"/>
              </a:ext>
            </a:extLst>
          </p:cNvPr>
          <p:cNvSpPr/>
          <p:nvPr/>
        </p:nvSpPr>
        <p:spPr>
          <a:xfrm>
            <a:off x="2362200" y="1583582"/>
            <a:ext cx="7467599" cy="45126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4326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3657</TotalTime>
  <Words>1290</Words>
  <Application>Microsoft Macintosh PowerPoint</Application>
  <PresentationFormat>Widescreen</PresentationFormat>
  <Paragraphs>535</Paragraphs>
  <Slides>66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74" baseType="lpstr">
      <vt:lpstr>Arial</vt:lpstr>
      <vt:lpstr>Calibri</vt:lpstr>
      <vt:lpstr>Calibri Light</vt:lpstr>
      <vt:lpstr>Cambria Math</vt:lpstr>
      <vt:lpstr>Consolas</vt:lpstr>
      <vt:lpstr>SFSS2488</vt:lpstr>
      <vt:lpstr>Times New Roman</vt:lpstr>
      <vt:lpstr>Тема Office</vt:lpstr>
      <vt:lpstr>Divide and conquer: Searching in an Array </vt:lpstr>
      <vt:lpstr>STRUCTURE OF THE CLASS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microsoft12100</cp:lastModifiedBy>
  <cp:revision>242</cp:revision>
  <dcterms:created xsi:type="dcterms:W3CDTF">2018-01-13T09:33:30Z</dcterms:created>
  <dcterms:modified xsi:type="dcterms:W3CDTF">2018-10-15T05:18:17Z</dcterms:modified>
</cp:coreProperties>
</file>