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  <a:cs typeface="Times New Roman" panose="02020603050405020304" pitchFamily="18" charset="0"/>
              </a:rPr>
              <a:t>Introduction: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</a:rPr>
              <a:t>Big-O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5" y="304399"/>
            <a:ext cx="4667254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cs typeface="Times New Roman" panose="02020603050405020304" pitchFamily="18" charset="0"/>
              </a:rPr>
              <a:t>Algorithms and Data Structures 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a typeface="Times New Roman" charset="0"/>
                <a:cs typeface="Times New Roman" charset="0"/>
              </a:rPr>
              <a:t>Artem</a:t>
            </a:r>
            <a:r>
              <a:rPr lang="en-US" sz="2800" dirty="0">
                <a:ea typeface="Times New Roman" charset="0"/>
                <a:cs typeface="Times New Roman" charset="0"/>
              </a:rPr>
              <a:t> A. </a:t>
            </a:r>
            <a:r>
              <a:rPr lang="en-US" sz="2800" dirty="0" err="1">
                <a:ea typeface="Times New Roman" charset="0"/>
                <a:cs typeface="Times New Roman" charset="0"/>
              </a:rPr>
              <a:t>Golubnichiy</a:t>
            </a:r>
            <a:endParaRPr lang="en-US" sz="28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  <a:hlinkClick r:id="rId3"/>
              </a:rPr>
              <a:t>artem@golubnichij.ru</a:t>
            </a:r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</a:rPr>
              <a:t>Department of Software of Computer Facilities and Automated Systems </a:t>
            </a:r>
          </a:p>
          <a:p>
            <a:pPr algn="ctr"/>
            <a:r>
              <a:rPr lang="en-US" sz="2000" dirty="0" err="1">
                <a:ea typeface="Times New Roman" charset="0"/>
                <a:cs typeface="Times New Roman" charset="0"/>
              </a:rPr>
              <a:t>Katanov</a:t>
            </a:r>
            <a:r>
              <a:rPr lang="en-US" sz="2000" dirty="0"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ea typeface="Times New Roman" charset="0"/>
                <a:cs typeface="Times New Roman" charset="0"/>
              </a:rPr>
              <a:t>Khakass</a:t>
            </a:r>
            <a:r>
              <a:rPr lang="en-US" sz="2000" dirty="0">
                <a:ea typeface="Times New Roman" charset="0"/>
                <a:cs typeface="Times New Roman" charset="0"/>
              </a:rPr>
              <a:t> State University</a:t>
            </a:r>
            <a:endParaRPr lang="ru-RU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RECALL ALGORITHM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A58A556-4312-4293-9E4C-3B2339A50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324960"/>
              </p:ext>
            </p:extLst>
          </p:nvPr>
        </p:nvGraphicFramePr>
        <p:xfrm>
          <a:off x="963382" y="1602293"/>
          <a:ext cx="10254343" cy="3169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25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FibList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(n)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create an array F[0 …n]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F[0] ← 0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F[1] ← 1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for i from 2 to n: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F[i] ← F[i – 1] + F[i – 2]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F[n]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97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BIG-O IN PRACTICE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A58A556-4312-4293-9E4C-3B2339A50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75241"/>
              </p:ext>
            </p:extLst>
          </p:nvPr>
        </p:nvGraphicFramePr>
        <p:xfrm>
          <a:off x="963382" y="1602293"/>
          <a:ext cx="10254344" cy="3169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655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340">
                  <a:extLst>
                    <a:ext uri="{9D8B030D-6E8A-4147-A177-3AD203B41FA5}">
                      <a16:colId xmlns:a16="http://schemas.microsoft.com/office/drawing/2014/main" val="2441111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Operation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Runtime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create an array F[0 …n]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F[0] ← 0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F[1] ← 1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for i from 2 to n: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F[i] ← F[i – 1] + F[i – 2]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F[n]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O(n)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O(1)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O(1)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Loop O(n) times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O(n)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08D9C0-8552-4EC4-8C03-96EEDFBBFCBD}"/>
              </a:ext>
            </a:extLst>
          </p:cNvPr>
          <p:cNvSpPr/>
          <p:nvPr/>
        </p:nvSpPr>
        <p:spPr>
          <a:xfrm>
            <a:off x="963382" y="525413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Total:</a:t>
            </a:r>
          </a:p>
          <a:p>
            <a:r>
              <a:rPr lang="pt-BR" sz="2800" dirty="0"/>
              <a:t>O(n)+O(1)+O(1)+O(n)·O(n)+O(1) = O(n</a:t>
            </a:r>
            <a:r>
              <a:rPr lang="pt-BR" sz="2800" baseline="30000" dirty="0"/>
              <a:t>2</a:t>
            </a:r>
            <a:r>
              <a:rPr lang="pt-BR" sz="2800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678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OTHER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A58A556-4312-4293-9E4C-3B2339A50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30102"/>
              </p:ext>
            </p:extLst>
          </p:nvPr>
        </p:nvGraphicFramePr>
        <p:xfrm>
          <a:off x="963382" y="1602293"/>
          <a:ext cx="10390418" cy="3596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39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Definition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For functions f , g : N → R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we say that: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f (n) = Ω(g(n)) or f ⪰ g if for some c, f (n) ≥ c · g(n) (f grows no slower than g).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f (n) = Θ(g(n)) or f ≍ g if f = O(g) and f = Ω(g) (f grows at the same rate as g).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f (n) = o(g(n)) or f ≺ g if f (n)/g(n) → 0 as n → ∞ (f grows slower than g).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1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ASYMPTOTIC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B31AA7-3798-4CE1-94B8-F62AC41F326F}"/>
              </a:ext>
            </a:extLst>
          </p:cNvPr>
          <p:cNvSpPr/>
          <p:nvPr/>
        </p:nvSpPr>
        <p:spPr>
          <a:xfrm>
            <a:off x="818147" y="1464488"/>
            <a:ext cx="8502316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Lets us ignore messy details in analysis.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Produces clean answers.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Throws away a lot of practically useful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36406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STRUCTURE OF THE CLASS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Understand the meaning of Big-O notation.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Describe some of the advantages and disadvantages of using Big-O notation.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Manipulate expressions involving Big-O and other asymptotic notation.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Compute algorithm runtimes in terms of Big-O.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BIG-O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DCB743D-AEC7-403C-A8A8-4154C275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86585"/>
              </p:ext>
            </p:extLst>
          </p:nvPr>
        </p:nvGraphicFramePr>
        <p:xfrm>
          <a:off x="826169" y="1797600"/>
          <a:ext cx="10098504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09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Definition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f(n) = O(g(n)) (f is Big-O of g) or f ⪯ g if there exist constants N and c so that for all n ≥ N, f (n) ≤ c · g(n).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519EBFB-DEB9-4BAF-A1DC-0EFDC4065277}"/>
              </a:ext>
            </a:extLst>
          </p:cNvPr>
          <p:cNvSpPr/>
          <p:nvPr/>
        </p:nvSpPr>
        <p:spPr>
          <a:xfrm>
            <a:off x="826169" y="4397872"/>
            <a:ext cx="8718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 is bounded above by some constant multiple of g.</a:t>
            </a:r>
          </a:p>
        </p:txBody>
      </p:sp>
    </p:spTree>
    <p:extLst>
      <p:ext uri="{BB962C8B-B14F-4D97-AF65-F5344CB8AC3E}">
        <p14:creationId xmlns:p14="http://schemas.microsoft.com/office/powerpoint/2010/main" val="376378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BIG-O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61BF-33C3-448A-98D5-A537EA6BCC0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DCB743D-AEC7-403C-A8A8-4154C275AE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6169" y="1797600"/>
          <a:ext cx="10098504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09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Example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3n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+ 5n + 2 = O(n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) since if n ≥ 1,</a:t>
                      </a:r>
                    </a:p>
                    <a:p>
                      <a:pPr algn="l"/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3n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+ 5n + 2 ≤ 3n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+ 5n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+ 2n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= 10n</a:t>
                      </a:r>
                      <a:r>
                        <a:rPr lang="pt-BR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.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67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4581092-B1DB-474A-A369-58641786D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259" y="1721638"/>
            <a:ext cx="8725480" cy="481727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GROWTH RATE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77E41B-46A4-47C0-8F3F-FEB11390556C}"/>
              </a:ext>
            </a:extLst>
          </p:cNvPr>
          <p:cNvSpPr/>
          <p:nvPr/>
        </p:nvSpPr>
        <p:spPr>
          <a:xfrm>
            <a:off x="2783330" y="1093862"/>
            <a:ext cx="662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3n</a:t>
            </a:r>
            <a:r>
              <a:rPr lang="en-US" sz="2800" baseline="30000" dirty="0"/>
              <a:t>2</a:t>
            </a:r>
            <a:r>
              <a:rPr lang="en-US" sz="2800" dirty="0"/>
              <a:t> + 5n + 2 has the same growth rate as n</a:t>
            </a:r>
            <a:r>
              <a:rPr lang="en-US" sz="28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9D2324-5B8D-48D0-A4CF-DD8B6E6637AD}"/>
                  </a:ext>
                </a:extLst>
              </p:cNvPr>
              <p:cNvSpPr txBox="1"/>
              <p:nvPr/>
            </p:nvSpPr>
            <p:spPr>
              <a:xfrm>
                <a:off x="5033208" y="3292840"/>
                <a:ext cx="2125582" cy="864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9D2324-5B8D-48D0-A4CF-DD8B6E663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208" y="3292840"/>
                <a:ext cx="2125582" cy="8645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2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USING BIG-O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77E41B-46A4-47C0-8F3F-FEB11390556C}"/>
              </a:ext>
            </a:extLst>
          </p:cNvPr>
          <p:cNvSpPr/>
          <p:nvPr/>
        </p:nvSpPr>
        <p:spPr>
          <a:xfrm>
            <a:off x="660666" y="2044005"/>
            <a:ext cx="10693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will use Big-O notation to report algorithm runtimes. This has several advantages.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427289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CLEANS UP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77E41B-46A4-47C0-8F3F-FEB11390556C}"/>
              </a:ext>
            </a:extLst>
          </p:cNvPr>
          <p:cNvSpPr/>
          <p:nvPr/>
        </p:nvSpPr>
        <p:spPr>
          <a:xfrm>
            <a:off x="660666" y="1477248"/>
            <a:ext cx="10693134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O(n</a:t>
            </a:r>
            <a:r>
              <a:rPr lang="pt-BR" sz="2800" baseline="30000" dirty="0"/>
              <a:t>2</a:t>
            </a:r>
            <a:r>
              <a:rPr lang="pt-BR" sz="2800" dirty="0"/>
              <a:t>) vs. 3n</a:t>
            </a:r>
            <a:r>
              <a:rPr lang="pt-BR" sz="2800" baseline="30000" dirty="0"/>
              <a:t>2</a:t>
            </a:r>
            <a:r>
              <a:rPr lang="pt-BR" sz="2800" dirty="0"/>
              <a:t> + 5n + 2.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O(n) vs. n + log</a:t>
            </a:r>
            <a:r>
              <a:rPr lang="pt-BR" sz="2800" baseline="-25000" dirty="0"/>
              <a:t>2</a:t>
            </a:r>
            <a:r>
              <a:rPr lang="pt-BR" sz="2800" dirty="0"/>
              <a:t>(n) + sin(n).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O(n log(n)) vs. 4n log</a:t>
            </a:r>
            <a:r>
              <a:rPr lang="pt-BR" sz="2800" baseline="-25000" dirty="0"/>
              <a:t>2</a:t>
            </a:r>
            <a:r>
              <a:rPr lang="pt-BR" sz="2800" dirty="0"/>
              <a:t>(n) + 7.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Note: log</a:t>
            </a:r>
            <a:r>
              <a:rPr lang="pt-BR" sz="2800" baseline="-25000" dirty="0"/>
              <a:t>2</a:t>
            </a:r>
            <a:r>
              <a:rPr lang="pt-BR" sz="2800" dirty="0"/>
              <a:t>(n), log</a:t>
            </a:r>
            <a:r>
              <a:rPr lang="pt-BR" sz="2800" baseline="-25000" dirty="0"/>
              <a:t>3</a:t>
            </a:r>
            <a:r>
              <a:rPr lang="pt-BR" sz="2800" dirty="0"/>
              <a:t>(n), log</a:t>
            </a:r>
            <a:r>
              <a:rPr lang="pt-BR" sz="2800" baseline="-25000" dirty="0"/>
              <a:t>x</a:t>
            </a:r>
            <a:r>
              <a:rPr lang="pt-BR" sz="2800" dirty="0"/>
              <a:t> (n) differ by constant multiples, don’t need to specify  which.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Makes algebra easier.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58274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WARNING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77E41B-46A4-47C0-8F3F-FEB11390556C}"/>
              </a:ext>
            </a:extLst>
          </p:cNvPr>
          <p:cNvSpPr/>
          <p:nvPr/>
        </p:nvSpPr>
        <p:spPr>
          <a:xfrm>
            <a:off x="660666" y="2044005"/>
            <a:ext cx="10693134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Using Big-O loses important information about constant multiples.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Big-O is only asymptotic.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04906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93E3A8-35D9-42BC-96CA-CEC93A0D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COMMON RULES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A77E41B-46A4-47C0-8F3F-FEB11390556C}"/>
                  </a:ext>
                </a:extLst>
              </p:cNvPr>
              <p:cNvSpPr/>
              <p:nvPr/>
            </p:nvSpPr>
            <p:spPr>
              <a:xfrm>
                <a:off x="660666" y="980124"/>
                <a:ext cx="10693134" cy="5059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b="1" dirty="0"/>
                  <a:t>Multiplicative constants can be omitted: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  <a:p>
                <a:r>
                  <a:rPr lang="pt-BR" sz="2800" b="1" dirty="0"/>
                  <a:t>n</a:t>
                </a:r>
                <a:r>
                  <a:rPr lang="pt-BR" sz="2800" b="1" baseline="30000" dirty="0"/>
                  <a:t>a</a:t>
                </a:r>
                <a:r>
                  <a:rPr lang="pt-BR" sz="2800" b="1" dirty="0"/>
                  <a:t> ≺ n</a:t>
                </a:r>
                <a:r>
                  <a:rPr lang="pt-BR" sz="2800" b="1" baseline="30000" dirty="0"/>
                  <a:t>b</a:t>
                </a:r>
                <a:r>
                  <a:rPr lang="pt-BR" sz="2800" b="1" dirty="0"/>
                  <a:t> for 0 &lt; a &lt; b: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  <a:p>
                <a:r>
                  <a:rPr lang="pt-BR" sz="2800" b="1" dirty="0"/>
                  <a:t>n</a:t>
                </a:r>
                <a:r>
                  <a:rPr lang="pt-BR" sz="2800" b="1" baseline="30000" dirty="0"/>
                  <a:t>a</a:t>
                </a:r>
                <a:r>
                  <a:rPr lang="pt-BR" sz="2800" b="1" dirty="0"/>
                  <a:t> ≺ b</a:t>
                </a:r>
                <a:r>
                  <a:rPr lang="pt-BR" sz="2800" b="1" baseline="30000" dirty="0"/>
                  <a:t>n </a:t>
                </a:r>
                <a:r>
                  <a:rPr lang="pt-BR" sz="2800" b="1" dirty="0"/>
                  <a:t>(a &gt; 0, b &gt; 1):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1.1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  <a:p>
                <a:r>
                  <a:rPr lang="pt-BR" sz="2800" b="1" dirty="0"/>
                  <a:t>(log n)</a:t>
                </a:r>
                <a:r>
                  <a:rPr lang="pt-BR" sz="2800" b="1" baseline="30000" dirty="0"/>
                  <a:t>a</a:t>
                </a:r>
                <a:r>
                  <a:rPr lang="pt-BR" sz="2800" b="1" dirty="0"/>
                  <a:t> ≺ n</a:t>
                </a:r>
                <a:r>
                  <a:rPr lang="pt-BR" sz="2800" b="1" baseline="30000" dirty="0"/>
                  <a:t>b</a:t>
                </a:r>
                <a:r>
                  <a:rPr lang="pt-BR" sz="2800" b="1" dirty="0"/>
                  <a:t> (a, b &gt; 0):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  <a:p>
                <a:r>
                  <a:rPr lang="pt-BR" sz="2800" b="1" dirty="0"/>
                  <a:t>Smaller terms can be omitted 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A77E41B-46A4-47C0-8F3F-FEB1139055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66" y="980124"/>
                <a:ext cx="10693134" cy="5059077"/>
              </a:xfrm>
              <a:prstGeom prst="rect">
                <a:avLst/>
              </a:prstGeom>
              <a:blipFill>
                <a:blip r:embed="rId2"/>
                <a:stretch>
                  <a:fillRect l="-1140"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938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743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Consolas</vt:lpstr>
      <vt:lpstr>Times New Roman</vt:lpstr>
      <vt:lpstr>Тема Office</vt:lpstr>
      <vt:lpstr>Introduction: Big-O Notation</vt:lpstr>
      <vt:lpstr>STRUCTURE OF THE CLASS</vt:lpstr>
      <vt:lpstr>BIG-O NOTATION</vt:lpstr>
      <vt:lpstr>BIG-O NOTATION</vt:lpstr>
      <vt:lpstr>GROWTH RATE</vt:lpstr>
      <vt:lpstr>USING BIG-O</vt:lpstr>
      <vt:lpstr>CLEANS UP NOTATION</vt:lpstr>
      <vt:lpstr>WARNING</vt:lpstr>
      <vt:lpstr>COMMON RULES</vt:lpstr>
      <vt:lpstr>RECALL ALGORITHM</vt:lpstr>
      <vt:lpstr>BIG-O IN PRACTICE</vt:lpstr>
      <vt:lpstr>OTHER NOTATION</vt:lpstr>
      <vt:lpstr>ASYMPTOTIC NOTATION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microsoft12100</cp:lastModifiedBy>
  <cp:revision>107</cp:revision>
  <dcterms:created xsi:type="dcterms:W3CDTF">2018-01-13T09:33:30Z</dcterms:created>
  <dcterms:modified xsi:type="dcterms:W3CDTF">2018-08-17T08:44:14Z</dcterms:modified>
</cp:coreProperties>
</file>