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3"/>
  </p:notesMasterIdLst>
  <p:sldIdLst>
    <p:sldId id="256" r:id="rId2"/>
    <p:sldId id="257" r:id="rId3"/>
    <p:sldId id="258" r:id="rId4"/>
    <p:sldId id="277" r:id="rId5"/>
    <p:sldId id="264" r:id="rId6"/>
    <p:sldId id="278" r:id="rId7"/>
    <p:sldId id="265" r:id="rId8"/>
    <p:sldId id="279" r:id="rId9"/>
    <p:sldId id="266" r:id="rId10"/>
    <p:sldId id="274" r:id="rId11"/>
    <p:sldId id="273" r:id="rId12"/>
    <p:sldId id="268" r:id="rId13"/>
    <p:sldId id="269" r:id="rId14"/>
    <p:sldId id="270" r:id="rId15"/>
    <p:sldId id="271" r:id="rId16"/>
    <p:sldId id="272" r:id="rId17"/>
    <p:sldId id="275" r:id="rId18"/>
    <p:sldId id="280" r:id="rId19"/>
    <p:sldId id="282" r:id="rId20"/>
    <p:sldId id="283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16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03.09.2018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03.09.2018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tem@golubnichij.ru" TargetMode="External"/><Relationship Id="rId2" Type="http://schemas.openxmlformats.org/officeDocument/2006/relationships/hyperlink" Target="http://ivt.iitio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3"/>
            <a:ext cx="12192000" cy="118556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  <a:cs typeface="Times New Roman" panose="02020603050405020304" pitchFamily="18" charset="0"/>
              </a:rPr>
              <a:t>Introduction:</a:t>
            </a:r>
            <a:br>
              <a:rPr lang="ru-RU" sz="4000" b="1" dirty="0">
                <a:latin typeface="+mn-lt"/>
                <a:cs typeface="Times New Roman" panose="02020603050405020304" pitchFamily="18" charset="0"/>
              </a:rPr>
            </a:br>
            <a:r>
              <a:rPr lang="en-US" sz="4000" b="1" dirty="0">
                <a:latin typeface="+mn-lt"/>
                <a:cs typeface="Times New Roman" panose="02020603050405020304" pitchFamily="18" charset="0"/>
              </a:rPr>
              <a:t>Greatest Common Divisors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5" y="304399"/>
            <a:ext cx="4667254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cs typeface="Times New Roman" panose="02020603050405020304" pitchFamily="18" charset="0"/>
                <a:hlinkClick r:id="rId2"/>
              </a:rPr>
              <a:t>http://iti.wtf</a:t>
            </a:r>
            <a:endParaRPr lang="ru-RU" b="1" dirty="0"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cs typeface="Times New Roman" panose="02020603050405020304" pitchFamily="18" charset="0"/>
              </a:rPr>
              <a:t>Algorithms and Data Structures </a:t>
            </a:r>
            <a:endParaRPr lang="ru-RU" b="1" dirty="0"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" y="3875933"/>
            <a:ext cx="12192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ea typeface="Times New Roman" charset="0"/>
                <a:cs typeface="Times New Roman" charset="0"/>
              </a:rPr>
              <a:t>Artem</a:t>
            </a:r>
            <a:r>
              <a:rPr lang="en-US" sz="2800" dirty="0">
                <a:ea typeface="Times New Roman" charset="0"/>
                <a:cs typeface="Times New Roman" charset="0"/>
              </a:rPr>
              <a:t> A. </a:t>
            </a:r>
            <a:r>
              <a:rPr lang="en-US" sz="2800" dirty="0" err="1">
                <a:ea typeface="Times New Roman" charset="0"/>
                <a:cs typeface="Times New Roman" charset="0"/>
              </a:rPr>
              <a:t>Golubnichiy</a:t>
            </a:r>
            <a:endParaRPr lang="en-US" sz="2800" dirty="0">
              <a:ea typeface="Times New Roman" charset="0"/>
              <a:cs typeface="Times New Roman" charset="0"/>
            </a:endParaRPr>
          </a:p>
          <a:p>
            <a:pPr algn="ctr"/>
            <a:r>
              <a:rPr lang="en-US" sz="2000" dirty="0">
                <a:ea typeface="Times New Roman" charset="0"/>
                <a:cs typeface="Times New Roman" charset="0"/>
                <a:hlinkClick r:id="rId3"/>
              </a:rPr>
              <a:t>artem@golubnichij.ru</a:t>
            </a:r>
            <a:endParaRPr lang="ru-RU" sz="2000" dirty="0">
              <a:ea typeface="Times New Roman" charset="0"/>
              <a:cs typeface="Times New Roman" charset="0"/>
            </a:endParaRPr>
          </a:p>
          <a:p>
            <a:pPr algn="ctr"/>
            <a:endParaRPr lang="ru-RU" sz="2000" dirty="0">
              <a:ea typeface="Times New Roman" charset="0"/>
              <a:cs typeface="Times New Roman" charset="0"/>
            </a:endParaRPr>
          </a:p>
          <a:p>
            <a:pPr algn="ctr"/>
            <a:r>
              <a:rPr lang="en-US" sz="2000" dirty="0">
                <a:ea typeface="Times New Roman" charset="0"/>
                <a:cs typeface="Times New Roman" charset="0"/>
              </a:rPr>
              <a:t>Department of Software of Computer Facilities and Automated Systems </a:t>
            </a:r>
          </a:p>
          <a:p>
            <a:pPr algn="ctr"/>
            <a:r>
              <a:rPr lang="en-US" sz="2000" dirty="0" err="1">
                <a:ea typeface="Times New Roman" charset="0"/>
                <a:cs typeface="Times New Roman" charset="0"/>
              </a:rPr>
              <a:t>Katanov</a:t>
            </a:r>
            <a:r>
              <a:rPr lang="en-US" sz="2000" dirty="0"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ea typeface="Times New Roman" charset="0"/>
                <a:cs typeface="Times New Roman" charset="0"/>
              </a:rPr>
              <a:t>Khakass</a:t>
            </a:r>
            <a:r>
              <a:rPr lang="en-US" sz="2000" dirty="0">
                <a:ea typeface="Times New Roman" charset="0"/>
                <a:cs typeface="Times New Roman" charset="0"/>
              </a:rPr>
              <a:t> State University</a:t>
            </a:r>
            <a:endParaRPr lang="ru-RU" sz="2000" dirty="0">
              <a:ea typeface="Times New Roman" charset="0"/>
              <a:cs typeface="Times New Roman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cuments\MEGA\Материалы по предметам\Алгоритмы и СД\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9" y="249343"/>
            <a:ext cx="1673960" cy="16820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EXAMPLE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10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53193D-E2FF-4171-B881-FA4E34B7839B}"/>
              </a:ext>
            </a:extLst>
          </p:cNvPr>
          <p:cNvSpPr txBox="1"/>
          <p:nvPr/>
        </p:nvSpPr>
        <p:spPr>
          <a:xfrm>
            <a:off x="1384917" y="1093862"/>
            <a:ext cx="6986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</a:t>
            </a:r>
            <a:r>
              <a:rPr lang="en-US" sz="2800" dirty="0" err="1"/>
              <a:t>gcd</a:t>
            </a:r>
            <a:r>
              <a:rPr lang="en-US" sz="2800" dirty="0"/>
              <a:t>(3918848, 1653264)</a:t>
            </a:r>
          </a:p>
        </p:txBody>
      </p:sp>
    </p:spTree>
    <p:extLst>
      <p:ext uri="{BB962C8B-B14F-4D97-AF65-F5344CB8AC3E}">
        <p14:creationId xmlns:p14="http://schemas.microsoft.com/office/powerpoint/2010/main" val="3393059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EXAMPLE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11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53193D-E2FF-4171-B881-FA4E34B7839B}"/>
              </a:ext>
            </a:extLst>
          </p:cNvPr>
          <p:cNvSpPr txBox="1"/>
          <p:nvPr/>
        </p:nvSpPr>
        <p:spPr>
          <a:xfrm>
            <a:off x="1384917" y="1093862"/>
            <a:ext cx="6986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</a:t>
            </a:r>
            <a:r>
              <a:rPr lang="en-US" sz="2800" dirty="0" err="1"/>
              <a:t>gcd</a:t>
            </a:r>
            <a:r>
              <a:rPr lang="en-US" sz="2800" dirty="0"/>
              <a:t>(3918848, 1653264)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(612320, 1653264)</a:t>
            </a:r>
          </a:p>
        </p:txBody>
      </p:sp>
    </p:spTree>
    <p:extLst>
      <p:ext uri="{BB962C8B-B14F-4D97-AF65-F5344CB8AC3E}">
        <p14:creationId xmlns:p14="http://schemas.microsoft.com/office/powerpoint/2010/main" val="2687176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EXAMPLE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12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53193D-E2FF-4171-B881-FA4E34B7839B}"/>
              </a:ext>
            </a:extLst>
          </p:cNvPr>
          <p:cNvSpPr txBox="1"/>
          <p:nvPr/>
        </p:nvSpPr>
        <p:spPr>
          <a:xfrm>
            <a:off x="1384917" y="1093862"/>
            <a:ext cx="6986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</a:t>
            </a:r>
            <a:r>
              <a:rPr lang="en-US" sz="2800" dirty="0" err="1"/>
              <a:t>gcd</a:t>
            </a:r>
            <a:r>
              <a:rPr lang="en-US" sz="2800" dirty="0"/>
              <a:t>(3918848, 1653264)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(612320, 1653264)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(612320, 428624)</a:t>
            </a:r>
          </a:p>
        </p:txBody>
      </p:sp>
    </p:spTree>
    <p:extLst>
      <p:ext uri="{BB962C8B-B14F-4D97-AF65-F5344CB8AC3E}">
        <p14:creationId xmlns:p14="http://schemas.microsoft.com/office/powerpoint/2010/main" val="1186434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EXAMPLE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13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53193D-E2FF-4171-B881-FA4E34B7839B}"/>
              </a:ext>
            </a:extLst>
          </p:cNvPr>
          <p:cNvSpPr txBox="1"/>
          <p:nvPr/>
        </p:nvSpPr>
        <p:spPr>
          <a:xfrm>
            <a:off x="1384917" y="1093862"/>
            <a:ext cx="6986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</a:t>
            </a:r>
            <a:r>
              <a:rPr lang="en-US" sz="2800" dirty="0" err="1"/>
              <a:t>gcd</a:t>
            </a:r>
            <a:r>
              <a:rPr lang="en-US" sz="2800" dirty="0"/>
              <a:t>(3918848, 1653264)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(612320, 1653264)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(612320, 428624)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(183696, 428624)</a:t>
            </a:r>
          </a:p>
        </p:txBody>
      </p:sp>
    </p:spTree>
    <p:extLst>
      <p:ext uri="{BB962C8B-B14F-4D97-AF65-F5344CB8AC3E}">
        <p14:creationId xmlns:p14="http://schemas.microsoft.com/office/powerpoint/2010/main" val="2940176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EXAMPLE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14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53193D-E2FF-4171-B881-FA4E34B7839B}"/>
              </a:ext>
            </a:extLst>
          </p:cNvPr>
          <p:cNvSpPr txBox="1"/>
          <p:nvPr/>
        </p:nvSpPr>
        <p:spPr>
          <a:xfrm>
            <a:off x="1384917" y="1093862"/>
            <a:ext cx="6986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</a:t>
            </a:r>
            <a:r>
              <a:rPr lang="en-US" sz="2800" dirty="0" err="1"/>
              <a:t>gcd</a:t>
            </a:r>
            <a:r>
              <a:rPr lang="en-US" sz="2800" dirty="0"/>
              <a:t>(3918848, 1653264)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(612320, 1653264)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(612320, 428624)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(183696, 428624)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(183696, 61232)</a:t>
            </a:r>
          </a:p>
        </p:txBody>
      </p:sp>
    </p:spTree>
    <p:extLst>
      <p:ext uri="{BB962C8B-B14F-4D97-AF65-F5344CB8AC3E}">
        <p14:creationId xmlns:p14="http://schemas.microsoft.com/office/powerpoint/2010/main" val="2178723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EXAMPLE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15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53193D-E2FF-4171-B881-FA4E34B7839B}"/>
              </a:ext>
            </a:extLst>
          </p:cNvPr>
          <p:cNvSpPr txBox="1"/>
          <p:nvPr/>
        </p:nvSpPr>
        <p:spPr>
          <a:xfrm>
            <a:off x="1384917" y="1093862"/>
            <a:ext cx="69867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</a:t>
            </a:r>
            <a:r>
              <a:rPr lang="en-US" sz="2800" dirty="0" err="1"/>
              <a:t>gcd</a:t>
            </a:r>
            <a:r>
              <a:rPr lang="en-US" sz="2800" dirty="0"/>
              <a:t>(3918848, 1653264)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(612320, 1653264)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(612320, 428624)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(183696, 428624)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(183696, 61232)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(0, 61232)</a:t>
            </a:r>
          </a:p>
        </p:txBody>
      </p:sp>
    </p:spTree>
    <p:extLst>
      <p:ext uri="{BB962C8B-B14F-4D97-AF65-F5344CB8AC3E}">
        <p14:creationId xmlns:p14="http://schemas.microsoft.com/office/powerpoint/2010/main" val="2396958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EXAMPLE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16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53193D-E2FF-4171-B881-FA4E34B7839B}"/>
              </a:ext>
            </a:extLst>
          </p:cNvPr>
          <p:cNvSpPr txBox="1"/>
          <p:nvPr/>
        </p:nvSpPr>
        <p:spPr>
          <a:xfrm>
            <a:off x="1384917" y="1093862"/>
            <a:ext cx="69867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</a:t>
            </a:r>
            <a:r>
              <a:rPr lang="en-US" sz="2800" dirty="0" err="1"/>
              <a:t>gcd</a:t>
            </a:r>
            <a:r>
              <a:rPr lang="en-US" sz="2800" dirty="0"/>
              <a:t>(3918848, 1653264)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(612320, 1653264)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(612320, 428624)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(183696, 428624)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(183696, 61232)</a:t>
            </a:r>
          </a:p>
          <a:p>
            <a:r>
              <a:rPr lang="en-US" sz="2800" dirty="0"/>
              <a:t>=</a:t>
            </a:r>
            <a:r>
              <a:rPr lang="en-US" sz="2800" dirty="0" err="1"/>
              <a:t>gcd</a:t>
            </a:r>
            <a:r>
              <a:rPr lang="en-US" sz="2800" dirty="0"/>
              <a:t>(0, 61232)</a:t>
            </a:r>
          </a:p>
          <a:p>
            <a:r>
              <a:rPr lang="en-US" sz="2800" dirty="0"/>
              <a:t>=61232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52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RUNTIME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17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298B554-1924-49C5-A733-E39AED97C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52370"/>
              </p:ext>
            </p:extLst>
          </p:nvPr>
        </p:nvGraphicFramePr>
        <p:xfrm>
          <a:off x="529838" y="1003752"/>
          <a:ext cx="10870251" cy="103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Lemma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latin typeface="+mn-lt"/>
                        </a:rPr>
                        <a:t>If a ≥ b ≥ 0, then a mod b &lt; a/2.</a:t>
                      </a:r>
                      <a:endParaRPr lang="en-US" sz="280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497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RUNTIME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18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298B554-1924-49C5-A733-E39AED97C2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9838" y="1003752"/>
          <a:ext cx="10870251" cy="103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Lemma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latin typeface="+mn-lt"/>
                        </a:rPr>
                        <a:t>If a ≥ b ≥ 0, then a mod b &lt; a/2.</a:t>
                      </a:r>
                      <a:endParaRPr lang="en-US" sz="280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0C9ECB5-5A2E-487E-A51D-B590D091D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487797"/>
              </p:ext>
            </p:extLst>
          </p:nvPr>
        </p:nvGraphicFramePr>
        <p:xfrm>
          <a:off x="529838" y="2192943"/>
          <a:ext cx="10870251" cy="420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Proof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800" b="0" i="0" u="none" strike="noStrike" baseline="0" dirty="0">
                        <a:latin typeface="+mn-lt"/>
                      </a:endParaRPr>
                    </a:p>
                    <a:p>
                      <a:pPr algn="l"/>
                      <a:endParaRPr lang="en-US" sz="2800" b="0" i="0" u="none" strike="noStrike" baseline="0" dirty="0">
                        <a:latin typeface="+mn-lt"/>
                        <a:cs typeface="Consolas" panose="020B0609020204030204" pitchFamily="49" charset="0"/>
                      </a:endParaRPr>
                    </a:p>
                    <a:p>
                      <a:pPr algn="l"/>
                      <a:endParaRPr lang="en-US" sz="2800" b="0" i="0" u="none" strike="noStrike" baseline="0" dirty="0">
                        <a:latin typeface="+mn-lt"/>
                        <a:cs typeface="Consolas" panose="020B0609020204030204" pitchFamily="49" charset="0"/>
                      </a:endParaRPr>
                    </a:p>
                    <a:p>
                      <a:pPr algn="l"/>
                      <a:endParaRPr lang="en-US" sz="2800" b="0" i="0" u="none" strike="noStrike" baseline="0" dirty="0">
                        <a:latin typeface="+mn-lt"/>
                        <a:cs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0" u="none" strike="noStrike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0" u="none" strike="noStrike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0" u="none" strike="noStrike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153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RUNTIME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19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298B554-1924-49C5-A733-E39AED97C2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9838" y="1003752"/>
          <a:ext cx="10870251" cy="103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Lemma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latin typeface="+mn-lt"/>
                        </a:rPr>
                        <a:t>If a ≥ b ≥ 0, then a mod b &lt; a/2.</a:t>
                      </a:r>
                      <a:endParaRPr lang="en-US" sz="280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0C9ECB5-5A2E-487E-A51D-B590D091D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0683"/>
              </p:ext>
            </p:extLst>
          </p:nvPr>
        </p:nvGraphicFramePr>
        <p:xfrm>
          <a:off x="529838" y="2192943"/>
          <a:ext cx="10870251" cy="420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Proof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latin typeface="+mn-lt"/>
                        </a:rPr>
                        <a:t>If b ≤ a/2, then a mod b &lt; b &lt; a/2.</a:t>
                      </a:r>
                    </a:p>
                    <a:p>
                      <a:pPr algn="l"/>
                      <a:endParaRPr lang="en-US" sz="2800" b="0" i="0" u="none" strike="noStrike" baseline="0" dirty="0">
                        <a:latin typeface="+mn-lt"/>
                        <a:cs typeface="Consolas" panose="020B0609020204030204" pitchFamily="49" charset="0"/>
                      </a:endParaRPr>
                    </a:p>
                    <a:p>
                      <a:pPr algn="l"/>
                      <a:endParaRPr lang="en-US" sz="2800" b="0" i="0" u="none" strike="noStrike" baseline="0" dirty="0">
                        <a:latin typeface="+mn-lt"/>
                        <a:cs typeface="Consolas" panose="020B0609020204030204" pitchFamily="49" charset="0"/>
                      </a:endParaRPr>
                    </a:p>
                    <a:p>
                      <a:pPr algn="l"/>
                      <a:endParaRPr lang="en-US" sz="2800" b="0" i="0" u="none" strike="noStrike" baseline="0" dirty="0">
                        <a:latin typeface="+mn-lt"/>
                        <a:cs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0" u="none" strike="noStrike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0" u="none" strike="noStrike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0" u="none" strike="noStrike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12683535-7025-4136-A448-63C358F83793}"/>
              </a:ext>
            </a:extLst>
          </p:cNvPr>
          <p:cNvSpPr/>
          <p:nvPr/>
        </p:nvSpPr>
        <p:spPr>
          <a:xfrm>
            <a:off x="2624020" y="3662643"/>
            <a:ext cx="6107836" cy="299195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B28DC51-BA83-41B0-89D6-52D74358C9BB}"/>
              </a:ext>
            </a:extLst>
          </p:cNvPr>
          <p:cNvCxnSpPr>
            <a:stCxn id="29" idx="0"/>
          </p:cNvCxnSpPr>
          <p:nvPr/>
        </p:nvCxnSpPr>
        <p:spPr>
          <a:xfrm>
            <a:off x="5677938" y="3662643"/>
            <a:ext cx="0" cy="3059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E8A7509-17C2-47D8-9E78-52AFB8B124B4}"/>
              </a:ext>
            </a:extLst>
          </p:cNvPr>
          <p:cNvSpPr/>
          <p:nvPr/>
        </p:nvSpPr>
        <p:spPr>
          <a:xfrm>
            <a:off x="5286572" y="3134556"/>
            <a:ext cx="678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a/2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7BA715FA-494D-45BF-83B8-779B58C46D00}"/>
              </a:ext>
            </a:extLst>
          </p:cNvPr>
          <p:cNvCxnSpPr/>
          <p:nvPr/>
        </p:nvCxnSpPr>
        <p:spPr>
          <a:xfrm>
            <a:off x="4426186" y="3662643"/>
            <a:ext cx="0" cy="3059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065F9C82-0B78-493B-B79B-285BA6A07C99}"/>
              </a:ext>
            </a:extLst>
          </p:cNvPr>
          <p:cNvSpPr/>
          <p:nvPr/>
        </p:nvSpPr>
        <p:spPr>
          <a:xfrm>
            <a:off x="8553762" y="3147256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a</a:t>
            </a:r>
            <a:endParaRPr lang="en-US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927088F-0322-4DD2-9F07-80DB68FD0756}"/>
              </a:ext>
            </a:extLst>
          </p:cNvPr>
          <p:cNvSpPr/>
          <p:nvPr/>
        </p:nvSpPr>
        <p:spPr>
          <a:xfrm>
            <a:off x="4248092" y="3147256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b</a:t>
            </a:r>
            <a:endParaRPr lang="en-US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10A132D6-CE95-48A0-905D-EF720F80D9A1}"/>
              </a:ext>
            </a:extLst>
          </p:cNvPr>
          <p:cNvSpPr/>
          <p:nvPr/>
        </p:nvSpPr>
        <p:spPr>
          <a:xfrm>
            <a:off x="2624020" y="3662643"/>
            <a:ext cx="1802153" cy="299195"/>
          </a:xfrm>
          <a:prstGeom prst="rect">
            <a:avLst/>
          </a:prstGeom>
          <a:solidFill>
            <a:srgbClr val="4C21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5A01C0C7-55DB-4D09-B79D-EC7E499DFFD0}"/>
              </a:ext>
            </a:extLst>
          </p:cNvPr>
          <p:cNvCxnSpPr/>
          <p:nvPr/>
        </p:nvCxnSpPr>
        <p:spPr>
          <a:xfrm>
            <a:off x="2624020" y="4067028"/>
            <a:ext cx="1802153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45351E1D-A29A-4AB7-B929-2EA390461C0A}"/>
              </a:ext>
            </a:extLst>
          </p:cNvPr>
          <p:cNvSpPr/>
          <p:nvPr/>
        </p:nvSpPr>
        <p:spPr>
          <a:xfrm>
            <a:off x="2838049" y="4016228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a mod b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C02AD421-3EF3-4E09-A3F2-C23EB9C45929}"/>
              </a:ext>
            </a:extLst>
          </p:cNvPr>
          <p:cNvSpPr/>
          <p:nvPr/>
        </p:nvSpPr>
        <p:spPr>
          <a:xfrm>
            <a:off x="2624019" y="3670706"/>
            <a:ext cx="6107836" cy="299195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B7525C0C-9BA6-4B70-B851-610EDC043132}"/>
              </a:ext>
            </a:extLst>
          </p:cNvPr>
          <p:cNvCxnSpPr>
            <a:stCxn id="38" idx="0"/>
          </p:cNvCxnSpPr>
          <p:nvPr/>
        </p:nvCxnSpPr>
        <p:spPr>
          <a:xfrm>
            <a:off x="5677937" y="3670706"/>
            <a:ext cx="0" cy="3059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1753A991-0780-4AE1-8E9C-C982EC615296}"/>
              </a:ext>
            </a:extLst>
          </p:cNvPr>
          <p:cNvCxnSpPr/>
          <p:nvPr/>
        </p:nvCxnSpPr>
        <p:spPr>
          <a:xfrm>
            <a:off x="4426185" y="3670706"/>
            <a:ext cx="0" cy="3059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9921757E-E386-454D-9E4F-CF1089B5CA62}"/>
              </a:ext>
            </a:extLst>
          </p:cNvPr>
          <p:cNvSpPr/>
          <p:nvPr/>
        </p:nvSpPr>
        <p:spPr>
          <a:xfrm>
            <a:off x="2624019" y="3670706"/>
            <a:ext cx="1802153" cy="299195"/>
          </a:xfrm>
          <a:prstGeom prst="rect">
            <a:avLst/>
          </a:prstGeom>
          <a:solidFill>
            <a:srgbClr val="4C21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0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STRUCTURE OF THE CLASS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838" y="1032814"/>
            <a:ext cx="10515600" cy="54559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Define greatest common divisors.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Compute greatest common divisors inefficiently.</a:t>
            </a:r>
          </a:p>
          <a:p>
            <a:pPr>
              <a:lnSpc>
                <a:spcPct val="150000"/>
              </a:lnSpc>
            </a:pPr>
            <a:r>
              <a:rPr lang="en-US" dirty="0"/>
              <a:t>Implement the Euclidean Algorithm.</a:t>
            </a:r>
          </a:p>
          <a:p>
            <a:pPr>
              <a:lnSpc>
                <a:spcPct val="150000"/>
              </a:lnSpc>
            </a:pPr>
            <a:r>
              <a:rPr lang="en-US" dirty="0"/>
              <a:t>Approximate the runtime.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141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RUNTIME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20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298B554-1924-49C5-A733-E39AED97C2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9838" y="1003752"/>
          <a:ext cx="10870251" cy="103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Lemma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latin typeface="+mn-lt"/>
                        </a:rPr>
                        <a:t>If a ≥ b ≥ 0, then a mod b &lt; a/2.</a:t>
                      </a:r>
                      <a:endParaRPr lang="en-US" sz="280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0C9ECB5-5A2E-487E-A51D-B590D091D56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9838" y="2192943"/>
          <a:ext cx="10870251" cy="420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Proof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latin typeface="+mn-lt"/>
                        </a:rPr>
                        <a:t>If b ≤ a/2, then a mod b &lt; b &lt; a/2.</a:t>
                      </a:r>
                    </a:p>
                    <a:p>
                      <a:pPr algn="l"/>
                      <a:endParaRPr lang="en-US" sz="2800" b="0" i="0" u="none" strike="noStrike" baseline="0" dirty="0">
                        <a:latin typeface="+mn-lt"/>
                        <a:cs typeface="Consolas" panose="020B0609020204030204" pitchFamily="49" charset="0"/>
                      </a:endParaRPr>
                    </a:p>
                    <a:p>
                      <a:pPr algn="l"/>
                      <a:endParaRPr lang="en-US" sz="2800" b="0" i="0" u="none" strike="noStrike" baseline="0" dirty="0">
                        <a:latin typeface="+mn-lt"/>
                        <a:cs typeface="Consolas" panose="020B0609020204030204" pitchFamily="49" charset="0"/>
                      </a:endParaRPr>
                    </a:p>
                    <a:p>
                      <a:pPr algn="l"/>
                      <a:endParaRPr lang="en-US" sz="2800" b="0" i="0" u="none" strike="noStrike" baseline="0" dirty="0">
                        <a:latin typeface="+mn-lt"/>
                        <a:cs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baseline="0" dirty="0">
                          <a:latin typeface="+mn-lt"/>
                        </a:rPr>
                        <a:t>If b &gt; a/2, then a mod b = a – b &lt; a/2.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0" u="none" strike="noStrike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0" u="none" strike="noStrike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7C23E07-B701-4160-8C1B-D24DA3BA97F9}"/>
              </a:ext>
            </a:extLst>
          </p:cNvPr>
          <p:cNvSpPr/>
          <p:nvPr/>
        </p:nvSpPr>
        <p:spPr>
          <a:xfrm>
            <a:off x="2611762" y="5490263"/>
            <a:ext cx="6107836" cy="299195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A73F8DF-78A7-4D7D-ADCB-B75477F49868}"/>
              </a:ext>
            </a:extLst>
          </p:cNvPr>
          <p:cNvCxnSpPr>
            <a:stCxn id="4" idx="0"/>
          </p:cNvCxnSpPr>
          <p:nvPr/>
        </p:nvCxnSpPr>
        <p:spPr>
          <a:xfrm>
            <a:off x="5665680" y="5490263"/>
            <a:ext cx="0" cy="3059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D2E5B98-9762-417F-8E29-758F0607DB9C}"/>
              </a:ext>
            </a:extLst>
          </p:cNvPr>
          <p:cNvSpPr/>
          <p:nvPr/>
        </p:nvSpPr>
        <p:spPr>
          <a:xfrm>
            <a:off x="5353140" y="5025053"/>
            <a:ext cx="678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a/2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E46717-6729-4355-A8FF-DFC5F33C81F8}"/>
              </a:ext>
            </a:extLst>
          </p:cNvPr>
          <p:cNvSpPr/>
          <p:nvPr/>
        </p:nvSpPr>
        <p:spPr>
          <a:xfrm>
            <a:off x="8561075" y="5025053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a</a:t>
            </a:r>
            <a:endParaRPr lang="en-US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2CB45AA-C67E-41E3-BD93-B6FF83D1FE7A}"/>
              </a:ext>
            </a:extLst>
          </p:cNvPr>
          <p:cNvSpPr/>
          <p:nvPr/>
        </p:nvSpPr>
        <p:spPr>
          <a:xfrm>
            <a:off x="7151046" y="5856548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a mod b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708CDE2-39C4-4B0D-B8A4-0E4313DFF482}"/>
              </a:ext>
            </a:extLst>
          </p:cNvPr>
          <p:cNvSpPr/>
          <p:nvPr/>
        </p:nvSpPr>
        <p:spPr>
          <a:xfrm>
            <a:off x="2611761" y="5498326"/>
            <a:ext cx="6107836" cy="299195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0AF762DE-EACE-46FB-9241-6F825B641490}"/>
              </a:ext>
            </a:extLst>
          </p:cNvPr>
          <p:cNvCxnSpPr>
            <a:stCxn id="20" idx="0"/>
          </p:cNvCxnSpPr>
          <p:nvPr/>
        </p:nvCxnSpPr>
        <p:spPr>
          <a:xfrm>
            <a:off x="5665679" y="5498326"/>
            <a:ext cx="0" cy="3059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4C5FBA60-CAA0-4085-9FEF-93BA977810E0}"/>
              </a:ext>
            </a:extLst>
          </p:cNvPr>
          <p:cNvSpPr/>
          <p:nvPr/>
        </p:nvSpPr>
        <p:spPr>
          <a:xfrm>
            <a:off x="6750106" y="5025053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b</a:t>
            </a:r>
            <a:endParaRPr lang="en-US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B7E790D7-8C66-4A4D-A7CD-C39A02805093}"/>
              </a:ext>
            </a:extLst>
          </p:cNvPr>
          <p:cNvSpPr/>
          <p:nvPr/>
        </p:nvSpPr>
        <p:spPr>
          <a:xfrm>
            <a:off x="6917444" y="5498926"/>
            <a:ext cx="1802153" cy="299195"/>
          </a:xfrm>
          <a:prstGeom prst="rect">
            <a:avLst/>
          </a:prstGeom>
          <a:solidFill>
            <a:srgbClr val="4C21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C9FBF9E4-49EB-4F02-B20B-1BD3488D52F1}"/>
              </a:ext>
            </a:extLst>
          </p:cNvPr>
          <p:cNvCxnSpPr/>
          <p:nvPr/>
        </p:nvCxnSpPr>
        <p:spPr>
          <a:xfrm>
            <a:off x="6937016" y="5917259"/>
            <a:ext cx="1802153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12683535-7025-4136-A448-63C358F83793}"/>
              </a:ext>
            </a:extLst>
          </p:cNvPr>
          <p:cNvSpPr/>
          <p:nvPr/>
        </p:nvSpPr>
        <p:spPr>
          <a:xfrm>
            <a:off x="2624020" y="3662643"/>
            <a:ext cx="6107836" cy="299195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B28DC51-BA83-41B0-89D6-52D74358C9BB}"/>
              </a:ext>
            </a:extLst>
          </p:cNvPr>
          <p:cNvCxnSpPr>
            <a:stCxn id="29" idx="0"/>
          </p:cNvCxnSpPr>
          <p:nvPr/>
        </p:nvCxnSpPr>
        <p:spPr>
          <a:xfrm>
            <a:off x="5677938" y="3662643"/>
            <a:ext cx="0" cy="3059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E8A7509-17C2-47D8-9E78-52AFB8B124B4}"/>
              </a:ext>
            </a:extLst>
          </p:cNvPr>
          <p:cNvSpPr/>
          <p:nvPr/>
        </p:nvSpPr>
        <p:spPr>
          <a:xfrm>
            <a:off x="5286572" y="3134556"/>
            <a:ext cx="678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a/2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7BA715FA-494D-45BF-83B8-779B58C46D00}"/>
              </a:ext>
            </a:extLst>
          </p:cNvPr>
          <p:cNvCxnSpPr/>
          <p:nvPr/>
        </p:nvCxnSpPr>
        <p:spPr>
          <a:xfrm>
            <a:off x="4426186" y="3662643"/>
            <a:ext cx="0" cy="3059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065F9C82-0B78-493B-B79B-285BA6A07C99}"/>
              </a:ext>
            </a:extLst>
          </p:cNvPr>
          <p:cNvSpPr/>
          <p:nvPr/>
        </p:nvSpPr>
        <p:spPr>
          <a:xfrm>
            <a:off x="8553762" y="3147256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a</a:t>
            </a:r>
            <a:endParaRPr lang="en-US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927088F-0322-4DD2-9F07-80DB68FD0756}"/>
              </a:ext>
            </a:extLst>
          </p:cNvPr>
          <p:cNvSpPr/>
          <p:nvPr/>
        </p:nvSpPr>
        <p:spPr>
          <a:xfrm>
            <a:off x="4248092" y="3147256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b</a:t>
            </a:r>
            <a:endParaRPr lang="en-US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10A132D6-CE95-48A0-905D-EF720F80D9A1}"/>
              </a:ext>
            </a:extLst>
          </p:cNvPr>
          <p:cNvSpPr/>
          <p:nvPr/>
        </p:nvSpPr>
        <p:spPr>
          <a:xfrm>
            <a:off x="2624020" y="3662643"/>
            <a:ext cx="1802153" cy="299195"/>
          </a:xfrm>
          <a:prstGeom prst="rect">
            <a:avLst/>
          </a:prstGeom>
          <a:solidFill>
            <a:srgbClr val="4C21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5A01C0C7-55DB-4D09-B79D-EC7E499DFFD0}"/>
              </a:ext>
            </a:extLst>
          </p:cNvPr>
          <p:cNvCxnSpPr/>
          <p:nvPr/>
        </p:nvCxnSpPr>
        <p:spPr>
          <a:xfrm>
            <a:off x="2624020" y="4067028"/>
            <a:ext cx="1802153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45351E1D-A29A-4AB7-B929-2EA390461C0A}"/>
              </a:ext>
            </a:extLst>
          </p:cNvPr>
          <p:cNvSpPr/>
          <p:nvPr/>
        </p:nvSpPr>
        <p:spPr>
          <a:xfrm>
            <a:off x="2838049" y="4016228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a mod b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C02AD421-3EF3-4E09-A3F2-C23EB9C45929}"/>
              </a:ext>
            </a:extLst>
          </p:cNvPr>
          <p:cNvSpPr/>
          <p:nvPr/>
        </p:nvSpPr>
        <p:spPr>
          <a:xfrm>
            <a:off x="2624019" y="3670706"/>
            <a:ext cx="6107836" cy="299195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B7525C0C-9BA6-4B70-B851-610EDC043132}"/>
              </a:ext>
            </a:extLst>
          </p:cNvPr>
          <p:cNvCxnSpPr>
            <a:stCxn id="38" idx="0"/>
          </p:cNvCxnSpPr>
          <p:nvPr/>
        </p:nvCxnSpPr>
        <p:spPr>
          <a:xfrm>
            <a:off x="5677937" y="3670706"/>
            <a:ext cx="0" cy="3059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1753A991-0780-4AE1-8E9C-C982EC615296}"/>
              </a:ext>
            </a:extLst>
          </p:cNvPr>
          <p:cNvCxnSpPr/>
          <p:nvPr/>
        </p:nvCxnSpPr>
        <p:spPr>
          <a:xfrm>
            <a:off x="4426185" y="3670706"/>
            <a:ext cx="0" cy="3059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9921757E-E386-454D-9E4F-CF1089B5CA62}"/>
              </a:ext>
            </a:extLst>
          </p:cNvPr>
          <p:cNvSpPr/>
          <p:nvPr/>
        </p:nvSpPr>
        <p:spPr>
          <a:xfrm>
            <a:off x="2624019" y="3670706"/>
            <a:ext cx="1802153" cy="299195"/>
          </a:xfrm>
          <a:prstGeom prst="rect">
            <a:avLst/>
          </a:prstGeom>
          <a:solidFill>
            <a:srgbClr val="4C21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45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RUNTIME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21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E4FAB7-E66C-42B1-BB86-9A7FA6038F7A}"/>
              </a:ext>
            </a:extLst>
          </p:cNvPr>
          <p:cNvSpPr/>
          <p:nvPr/>
        </p:nvSpPr>
        <p:spPr>
          <a:xfrm>
            <a:off x="781050" y="1599337"/>
            <a:ext cx="10629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Each step reduces the size of numbers by about a factor of 2.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Takes about log(ab) steps.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GCDs of 100 digit numbers takes about 600 steps.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Each step a single division.</a:t>
            </a:r>
          </a:p>
        </p:txBody>
      </p:sp>
    </p:spTree>
    <p:extLst>
      <p:ext uri="{BB962C8B-B14F-4D97-AF65-F5344CB8AC3E}">
        <p14:creationId xmlns:p14="http://schemas.microsoft.com/office/powerpoint/2010/main" val="108469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DEFINITION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558" y="1256836"/>
            <a:ext cx="11296179" cy="9152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For integers, a and b, their </a:t>
            </a:r>
            <a:r>
              <a:rPr lang="en-US" b="1" dirty="0"/>
              <a:t>greatest common divisor </a:t>
            </a:r>
            <a:r>
              <a:rPr lang="en-US" dirty="0">
                <a:solidFill>
                  <a:srgbClr val="000000"/>
                </a:solidFill>
              </a:rPr>
              <a:t>or </a:t>
            </a:r>
            <a:r>
              <a:rPr lang="en-US" dirty="0" err="1">
                <a:solidFill>
                  <a:srgbClr val="000000"/>
                </a:solidFill>
              </a:rPr>
              <a:t>gcd</a:t>
            </a:r>
            <a:r>
              <a:rPr lang="en-US" dirty="0">
                <a:solidFill>
                  <a:srgbClr val="000000"/>
                </a:solidFill>
              </a:rPr>
              <a:t>(a, b) is the largest integer d so that d divides both a and b.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78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DEFINITION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558" y="1256836"/>
            <a:ext cx="11296179" cy="9152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For integers, a and b, their </a:t>
            </a:r>
            <a:r>
              <a:rPr lang="en-US" b="1" dirty="0"/>
              <a:t>greatest common divisor </a:t>
            </a:r>
            <a:r>
              <a:rPr lang="en-US" dirty="0">
                <a:solidFill>
                  <a:srgbClr val="000000"/>
                </a:solidFill>
              </a:rPr>
              <a:t>or </a:t>
            </a:r>
            <a:r>
              <a:rPr lang="en-US" dirty="0" err="1">
                <a:solidFill>
                  <a:srgbClr val="000000"/>
                </a:solidFill>
              </a:rPr>
              <a:t>gcd</a:t>
            </a:r>
            <a:r>
              <a:rPr lang="en-US" dirty="0">
                <a:solidFill>
                  <a:srgbClr val="000000"/>
                </a:solidFill>
              </a:rPr>
              <a:t>(a, b) is the largest integer d so that d divides both a and b.</a:t>
            </a: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34A57AA-6BF9-4EF0-BB2C-B21227A9F52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5081" y="3250378"/>
          <a:ext cx="11292656" cy="1463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92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Compute GCD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Input:   Integers a, b ≥ 0.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Output:  </a:t>
                      </a:r>
                      <a:r>
                        <a:rPr lang="en-US" sz="2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gcd</a:t>
                      </a:r>
                      <a:r>
                        <a:rPr lang="en-US" sz="28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2800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a,b</a:t>
                      </a:r>
                      <a:r>
                        <a:rPr lang="en-US" sz="28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25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NAIVE ALGORITHM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33872"/>
              </p:ext>
            </p:extLst>
          </p:nvPr>
        </p:nvGraphicFramePr>
        <p:xfrm>
          <a:off x="529839" y="1634066"/>
          <a:ext cx="10870251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+mn-lt"/>
                          <a:cs typeface="Times New Roman" pitchFamily="18" charset="0"/>
                        </a:rPr>
                        <a:t>NaiveGCD</a:t>
                      </a:r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en-US" sz="2800" dirty="0" err="1">
                          <a:latin typeface="+mn-lt"/>
                          <a:cs typeface="Times New Roman" pitchFamily="18" charset="0"/>
                        </a:rPr>
                        <a:t>a,b</a:t>
                      </a:r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gcd</a:t>
                      </a: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← 1:</a:t>
                      </a:r>
                    </a:p>
                    <a:p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for d from 2 to max(</a:t>
                      </a:r>
                      <a:r>
                        <a:rPr lang="en-US" sz="2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a,b</a:t>
                      </a: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):</a:t>
                      </a:r>
                    </a:p>
                    <a:p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if </a:t>
                      </a:r>
                      <a:r>
                        <a:rPr lang="en-US" sz="2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d|a</a:t>
                      </a: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and </a:t>
                      </a:r>
                      <a:r>
                        <a:rPr lang="en-US" sz="2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d|b</a:t>
                      </a: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</a:p>
                    <a:p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best ← d</a:t>
                      </a:r>
                    </a:p>
                    <a:p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best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71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NAIVE ALGORITHM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29839" y="1634066"/>
          <a:ext cx="10870251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+mn-lt"/>
                          <a:cs typeface="Times New Roman" pitchFamily="18" charset="0"/>
                        </a:rPr>
                        <a:t>NaiveGCD</a:t>
                      </a:r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en-US" sz="2800" dirty="0" err="1">
                          <a:latin typeface="+mn-lt"/>
                          <a:cs typeface="Times New Roman" pitchFamily="18" charset="0"/>
                        </a:rPr>
                        <a:t>a,b</a:t>
                      </a:r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gcd</a:t>
                      </a: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← 1:</a:t>
                      </a:r>
                    </a:p>
                    <a:p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for d from 2 to max(</a:t>
                      </a:r>
                      <a:r>
                        <a:rPr lang="en-US" sz="2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a,b</a:t>
                      </a: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):</a:t>
                      </a:r>
                    </a:p>
                    <a:p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if </a:t>
                      </a:r>
                      <a:r>
                        <a:rPr lang="en-US" sz="2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d|a</a:t>
                      </a: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and </a:t>
                      </a:r>
                      <a:r>
                        <a:rPr lang="en-US" sz="2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d|b</a:t>
                      </a: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</a:p>
                    <a:p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best ← d</a:t>
                      </a:r>
                    </a:p>
                    <a:p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best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2D237F8-2566-4AF6-B76B-B02CC6200C72}"/>
              </a:ext>
            </a:extLst>
          </p:cNvPr>
          <p:cNvSpPr/>
          <p:nvPr/>
        </p:nvSpPr>
        <p:spPr>
          <a:xfrm>
            <a:off x="529839" y="513882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Runtime approximately max(</a:t>
            </a:r>
            <a:r>
              <a:rPr lang="en-US" sz="2800" dirty="0" err="1"/>
              <a:t>a,b</a:t>
            </a:r>
            <a:r>
              <a:rPr lang="en-US" sz="2800" dirty="0"/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Very slow for 20 digit numbers.</a:t>
            </a:r>
          </a:p>
        </p:txBody>
      </p:sp>
    </p:spTree>
    <p:extLst>
      <p:ext uri="{BB962C8B-B14F-4D97-AF65-F5344CB8AC3E}">
        <p14:creationId xmlns:p14="http://schemas.microsoft.com/office/powerpoint/2010/main" val="335905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KEY LEMMA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781822"/>
              </p:ext>
            </p:extLst>
          </p:nvPr>
        </p:nvGraphicFramePr>
        <p:xfrm>
          <a:off x="529838" y="1412125"/>
          <a:ext cx="10870251" cy="1889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Lemma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latin typeface="+mn-lt"/>
                        </a:rPr>
                        <a:t>Let a′ be the remainder when a is divided by b, then</a:t>
                      </a:r>
                    </a:p>
                    <a:p>
                      <a:pPr algn="l"/>
                      <a:endParaRPr lang="en-US" sz="2800" b="0" i="0" u="none" strike="noStrike" baseline="0" dirty="0">
                        <a:latin typeface="+mn-lt"/>
                      </a:endParaRPr>
                    </a:p>
                    <a:p>
                      <a:pPr algn="l"/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(a, b) = </a:t>
                      </a:r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(a′, b) = </a:t>
                      </a:r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(b, a′).</a:t>
                      </a:r>
                      <a:endParaRPr lang="en-US" sz="280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51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KEY LEMMA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29838" y="1412125"/>
          <a:ext cx="10870251" cy="1889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Lemma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latin typeface="+mn-lt"/>
                        </a:rPr>
                        <a:t>Let a′ be the remainder when a is divided by b, then</a:t>
                      </a:r>
                    </a:p>
                    <a:p>
                      <a:pPr algn="l"/>
                      <a:endParaRPr lang="en-US" sz="2800" b="0" i="0" u="none" strike="noStrike" baseline="0" dirty="0">
                        <a:latin typeface="+mn-lt"/>
                      </a:endParaRPr>
                    </a:p>
                    <a:p>
                      <a:pPr algn="l"/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(a, b) = </a:t>
                      </a:r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(a′, b) = </a:t>
                      </a:r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(b, a′).</a:t>
                      </a:r>
                      <a:endParaRPr lang="en-US" sz="280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A8C7200-1E3E-49B0-B9E0-99A45A3B099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9838" y="3995208"/>
          <a:ext cx="10870251" cy="1889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Proof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latin typeface="+mn-lt"/>
                        </a:rPr>
                        <a:t>It suffices to prove: </a:t>
                      </a:r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(a, b) = </a:t>
                      </a:r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(a – b, b) 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(a, b) ≤ </a:t>
                      </a:r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(a – b, b): if d divides a and b, then d divides a – b and b;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(a, b) ≥ </a:t>
                      </a:r>
                      <a:r>
                        <a:rPr lang="en-US" sz="2800" b="0" i="0" u="none" strike="noStrike" baseline="0" dirty="0" err="1">
                          <a:latin typeface="+mn-lt"/>
                        </a:rPr>
                        <a:t>gcd</a:t>
                      </a:r>
                      <a:r>
                        <a:rPr lang="en-US" sz="2800" b="0" i="0" u="none" strike="noStrike" baseline="0" dirty="0">
                          <a:latin typeface="+mn-lt"/>
                        </a:rPr>
                        <a:t>(a – b, b): if d divides a – b and b, then d divides a and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87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EUCLIDEAN ALGORITHM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9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207957"/>
              </p:ext>
            </p:extLst>
          </p:nvPr>
        </p:nvGraphicFramePr>
        <p:xfrm>
          <a:off x="529838" y="1412125"/>
          <a:ext cx="10870251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0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+mn-lt"/>
                          <a:cs typeface="Times New Roman" pitchFamily="18" charset="0"/>
                        </a:rPr>
                        <a:t>EuclidGCD</a:t>
                      </a:r>
                      <a:r>
                        <a:rPr lang="en-US" sz="2800" dirty="0">
                          <a:latin typeface="+mn-lt"/>
                          <a:cs typeface="Times New Roman" pitchFamily="18" charset="0"/>
                        </a:rPr>
                        <a:t>(a, b)</a:t>
                      </a:r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a = 0:</a:t>
                      </a:r>
                    </a:p>
                    <a:p>
                      <a:pPr algn="l"/>
                      <a:r>
                        <a:rPr lang="en-US" sz="2800" b="0" i="0" u="none" strike="noStrike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return b</a:t>
                      </a:r>
                    </a:p>
                    <a:p>
                      <a:pPr algn="l"/>
                      <a:r>
                        <a:rPr lang="en-US" sz="2800" b="0" i="0" u="none" strike="noStrike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b = 0:</a:t>
                      </a:r>
                    </a:p>
                    <a:p>
                      <a:pPr algn="l"/>
                      <a:r>
                        <a:rPr lang="en-US" sz="2800" b="0" i="0" u="none" strike="noStrike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return a</a:t>
                      </a:r>
                    </a:p>
                    <a:p>
                      <a:pPr algn="l"/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a ≥ b: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return </a:t>
                      </a:r>
                      <a:r>
                        <a:rPr lang="en-US" sz="2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EuclidGCD</a:t>
                      </a: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 mod b, b)</a:t>
                      </a:r>
                      <a:endParaRPr lang="ru-RU" sz="2800" baseline="-25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algn="l"/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b ≥ 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return </a:t>
                      </a:r>
                      <a:r>
                        <a:rPr lang="en-US" sz="2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EuclidGCD</a:t>
                      </a:r>
                      <a:r>
                        <a:rPr lang="en-US" sz="2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(a, b mod 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6902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1814</TotalTime>
  <Words>858</Words>
  <Application>Microsoft Office PowerPoint</Application>
  <PresentationFormat>Широкоэкранный</PresentationFormat>
  <Paragraphs>168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Times New Roman</vt:lpstr>
      <vt:lpstr>Тема Office</vt:lpstr>
      <vt:lpstr>Introduction: Greatest Common Divisors</vt:lpstr>
      <vt:lpstr>STRUCTURE OF THE CLASS</vt:lpstr>
      <vt:lpstr>DEFINITION</vt:lpstr>
      <vt:lpstr>DEFINITION</vt:lpstr>
      <vt:lpstr>NAIVE ALGORITHM</vt:lpstr>
      <vt:lpstr>NAIVE ALGORITHM</vt:lpstr>
      <vt:lpstr>KEY LEMMA</vt:lpstr>
      <vt:lpstr>KEY LEMMA</vt:lpstr>
      <vt:lpstr>EUCLIDEAN ALGORITHM</vt:lpstr>
      <vt:lpstr>EXAMPLE</vt:lpstr>
      <vt:lpstr>EXAMPLE</vt:lpstr>
      <vt:lpstr>EXAMPLE</vt:lpstr>
      <vt:lpstr>EXAMPLE</vt:lpstr>
      <vt:lpstr>EXAMPLE</vt:lpstr>
      <vt:lpstr>EXAMPLE</vt:lpstr>
      <vt:lpstr>EXAMPLE</vt:lpstr>
      <vt:lpstr>RUNTIME</vt:lpstr>
      <vt:lpstr>RUNTIME</vt:lpstr>
      <vt:lpstr>RUNTIME</vt:lpstr>
      <vt:lpstr>RUNTIME</vt:lpstr>
      <vt:lpstr>RUNTIME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microsoft12100</cp:lastModifiedBy>
  <cp:revision>86</cp:revision>
  <dcterms:created xsi:type="dcterms:W3CDTF">2018-01-13T09:33:30Z</dcterms:created>
  <dcterms:modified xsi:type="dcterms:W3CDTF">2018-09-03T00:34:34Z</dcterms:modified>
</cp:coreProperties>
</file>