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9"/>
  </p:notesMasterIdLst>
  <p:sldIdLst>
    <p:sldId id="256" r:id="rId2"/>
    <p:sldId id="257" r:id="rId3"/>
    <p:sldId id="262" r:id="rId4"/>
    <p:sldId id="258" r:id="rId5"/>
    <p:sldId id="271" r:id="rId6"/>
    <p:sldId id="272" r:id="rId7"/>
    <p:sldId id="259" r:id="rId8"/>
    <p:sldId id="263" r:id="rId9"/>
    <p:sldId id="264" r:id="rId10"/>
    <p:sldId id="260" r:id="rId11"/>
    <p:sldId id="265" r:id="rId12"/>
    <p:sldId id="267" r:id="rId13"/>
    <p:sldId id="266" r:id="rId14"/>
    <p:sldId id="261" r:id="rId15"/>
    <p:sldId id="270" r:id="rId16"/>
    <p:sldId id="268" r:id="rId17"/>
    <p:sldId id="269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29" autoAdjust="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2EA2D-584B-4B4E-BF2D-66B0D1FE4316}" type="datetimeFigureOut">
              <a:rPr lang="ru-RU" smtClean="0"/>
              <a:t>16.08.2018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439A7-345F-4259-9352-F94EDAD104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429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64C8E-27E4-45C7-A245-43286C33A964}" type="datetime1">
              <a:rPr lang="ru-RU" smtClean="0"/>
              <a:t>16.08.2018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022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7F21-CF30-48B5-8A43-44E9A17C49FC}" type="datetime1">
              <a:rPr lang="ru-RU" smtClean="0"/>
              <a:t>16.08.2018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246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0DA0-0EDC-40D4-99A6-3EA46A4A9DC7}" type="datetime1">
              <a:rPr lang="ru-RU" smtClean="0"/>
              <a:t>16.08.2018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454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253B2-F6E0-4E4D-867F-5F2DA9EEDB4F}" type="datetime1">
              <a:rPr lang="ru-RU" smtClean="0"/>
              <a:t>16.08.2018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034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AD8C-85F9-4246-A60C-627EA77AA8C8}" type="datetime1">
              <a:rPr lang="ru-RU" smtClean="0"/>
              <a:t>16.08.2018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960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018C3-2B4A-43CA-B2FD-A29CEFD85602}" type="datetime1">
              <a:rPr lang="ru-RU" smtClean="0"/>
              <a:t>16.08.2018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331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99DE5-07C8-4C0E-AB9F-3CF8B44D6863}" type="datetime1">
              <a:rPr lang="ru-RU" smtClean="0"/>
              <a:t>16.08.2018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072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95EB-78FF-4FFC-8C71-F81C999E493A}" type="datetime1">
              <a:rPr lang="ru-RU" smtClean="0"/>
              <a:t>16.08.2018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826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B49A1-7B80-4C58-AFB8-7BFF93636C27}" type="datetime1">
              <a:rPr lang="ru-RU" smtClean="0"/>
              <a:t>16.08.2018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03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22457-305C-4C54-B08C-CC039AC51FD1}" type="datetime1">
              <a:rPr lang="ru-RU" smtClean="0"/>
              <a:t>16.08.2018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133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34F0-7FE2-4087-ACB8-8846BE3EE286}" type="datetime1">
              <a:rPr lang="ru-RU" smtClean="0"/>
              <a:t>16.08.2018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06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512A2-9328-4857-9171-A8354D6DEFCD}" type="datetime1">
              <a:rPr lang="ru-RU" smtClean="0"/>
              <a:t>16.08.2018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102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rtem@golubnichij.ru" TargetMode="External"/><Relationship Id="rId2" Type="http://schemas.openxmlformats.org/officeDocument/2006/relationships/hyperlink" Target="http://ivt.iitio.r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" y="2215663"/>
            <a:ext cx="12192000" cy="1185564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+mn-lt"/>
                <a:cs typeface="Times New Roman" panose="02020603050405020304" pitchFamily="18" charset="0"/>
              </a:rPr>
              <a:t>Introduction:</a:t>
            </a:r>
            <a:br>
              <a:rPr lang="ru-RU" sz="4000" b="1" dirty="0">
                <a:latin typeface="+mn-lt"/>
                <a:cs typeface="Times New Roman" panose="02020603050405020304" pitchFamily="18" charset="0"/>
              </a:rPr>
            </a:br>
            <a:r>
              <a:rPr lang="en-US" sz="4000" b="1" dirty="0">
                <a:latin typeface="+mn-lt"/>
                <a:cs typeface="Times New Roman" panose="02020603050405020304" pitchFamily="18" charset="0"/>
              </a:rPr>
              <a:t>Why Study Algorithms?</a:t>
            </a:r>
            <a:endParaRPr lang="ru-RU" sz="4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5255" y="304399"/>
            <a:ext cx="4667254" cy="1067201"/>
          </a:xfr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b="1" dirty="0">
                <a:cs typeface="Times New Roman" panose="02020603050405020304" pitchFamily="18" charset="0"/>
                <a:hlinkClick r:id="rId2"/>
              </a:rPr>
              <a:t>http://iti.wtf</a:t>
            </a:r>
            <a:endParaRPr lang="ru-RU" b="1" dirty="0">
              <a:cs typeface="Times New Roman" panose="02020603050405020304" pitchFamily="18" charset="0"/>
            </a:endParaRPr>
          </a:p>
          <a:p>
            <a:pPr algn="l"/>
            <a:r>
              <a:rPr lang="en-US" b="1" dirty="0">
                <a:cs typeface="Times New Roman" panose="02020603050405020304" pitchFamily="18" charset="0"/>
              </a:rPr>
              <a:t>Algorithms and Data Structures </a:t>
            </a:r>
            <a:endParaRPr lang="ru-RU" b="1" dirty="0"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2" y="3875933"/>
            <a:ext cx="121920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err="1">
                <a:ea typeface="Times New Roman" charset="0"/>
                <a:cs typeface="Times New Roman" charset="0"/>
              </a:rPr>
              <a:t>Artem</a:t>
            </a:r>
            <a:r>
              <a:rPr lang="en-US" sz="2800" dirty="0">
                <a:ea typeface="Times New Roman" charset="0"/>
                <a:cs typeface="Times New Roman" charset="0"/>
              </a:rPr>
              <a:t> A. </a:t>
            </a:r>
            <a:r>
              <a:rPr lang="en-US" sz="2800" dirty="0" err="1">
                <a:ea typeface="Times New Roman" charset="0"/>
                <a:cs typeface="Times New Roman" charset="0"/>
              </a:rPr>
              <a:t>Golubnichiy</a:t>
            </a:r>
            <a:endParaRPr lang="en-US" sz="2800" dirty="0">
              <a:ea typeface="Times New Roman" charset="0"/>
              <a:cs typeface="Times New Roman" charset="0"/>
            </a:endParaRPr>
          </a:p>
          <a:p>
            <a:pPr algn="ctr"/>
            <a:r>
              <a:rPr lang="en-US" sz="2000" dirty="0">
                <a:ea typeface="Times New Roman" charset="0"/>
                <a:cs typeface="Times New Roman" charset="0"/>
                <a:hlinkClick r:id="rId3"/>
              </a:rPr>
              <a:t>artem@golubnichij.ru</a:t>
            </a:r>
            <a:endParaRPr lang="ru-RU" sz="2000" dirty="0">
              <a:ea typeface="Times New Roman" charset="0"/>
              <a:cs typeface="Times New Roman" charset="0"/>
            </a:endParaRPr>
          </a:p>
          <a:p>
            <a:pPr algn="ctr"/>
            <a:endParaRPr lang="ru-RU" sz="2000" dirty="0">
              <a:ea typeface="Times New Roman" charset="0"/>
              <a:cs typeface="Times New Roman" charset="0"/>
            </a:endParaRPr>
          </a:p>
          <a:p>
            <a:pPr algn="ctr"/>
            <a:r>
              <a:rPr lang="en-US" sz="2000" dirty="0">
                <a:ea typeface="Times New Roman" charset="0"/>
                <a:cs typeface="Times New Roman" charset="0"/>
              </a:rPr>
              <a:t>Department of Software of Computer Facilities and Automated Systems </a:t>
            </a:r>
          </a:p>
          <a:p>
            <a:pPr algn="ctr"/>
            <a:r>
              <a:rPr lang="en-US" sz="2000" dirty="0" err="1">
                <a:ea typeface="Times New Roman" charset="0"/>
                <a:cs typeface="Times New Roman" charset="0"/>
              </a:rPr>
              <a:t>Katanov</a:t>
            </a:r>
            <a:r>
              <a:rPr lang="en-US" sz="2000" dirty="0">
                <a:ea typeface="Times New Roman" charset="0"/>
                <a:cs typeface="Times New Roman" charset="0"/>
              </a:rPr>
              <a:t> </a:t>
            </a:r>
            <a:r>
              <a:rPr lang="en-US" sz="2000" dirty="0" err="1">
                <a:ea typeface="Times New Roman" charset="0"/>
                <a:cs typeface="Times New Roman" charset="0"/>
              </a:rPr>
              <a:t>Khakass</a:t>
            </a:r>
            <a:r>
              <a:rPr lang="en-US" sz="2000" dirty="0">
                <a:ea typeface="Times New Roman" charset="0"/>
                <a:cs typeface="Times New Roman" charset="0"/>
              </a:rPr>
              <a:t> State University</a:t>
            </a:r>
            <a:endParaRPr lang="ru-RU" sz="2000" dirty="0">
              <a:ea typeface="Times New Roman" charset="0"/>
              <a:cs typeface="Times New Roman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Администратор\Documents\MEGA\Материалы по предметам\Алгоритмы и СД\logo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29" y="249343"/>
            <a:ext cx="1673960" cy="16820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6153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38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  <a:cs typeface="Times New Roman" panose="02020603050405020304" pitchFamily="18" charset="0"/>
              </a:rPr>
              <a:t>ALGORITHMS PROBLEMS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cs typeface="Times New Roman" panose="02020603050405020304" pitchFamily="18" charset="0"/>
              </a:rPr>
              <a:t>10</a:t>
            </a:fld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0671" y="1093861"/>
            <a:ext cx="4644702" cy="162270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cs typeface="Times New Roman" panose="02020603050405020304" pitchFamily="18" charset="0"/>
              </a:rPr>
              <a:t>Not clear how to do</a:t>
            </a:r>
          </a:p>
          <a:p>
            <a:pPr>
              <a:lnSpc>
                <a:spcPct val="100000"/>
              </a:lnSpc>
            </a:pPr>
            <a:r>
              <a:rPr lang="en-US" dirty="0">
                <a:cs typeface="Times New Roman" panose="02020603050405020304" pitchFamily="18" charset="0"/>
              </a:rPr>
              <a:t>Simple ideas too slow</a:t>
            </a:r>
          </a:p>
          <a:p>
            <a:pPr>
              <a:lnSpc>
                <a:spcPct val="100000"/>
              </a:lnSpc>
            </a:pPr>
            <a:r>
              <a:rPr lang="en-US" dirty="0">
                <a:cs typeface="Times New Roman" panose="02020603050405020304" pitchFamily="18" charset="0"/>
              </a:rPr>
              <a:t>Room for optimization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3003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38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  <a:cs typeface="Times New Roman" panose="02020603050405020304" pitchFamily="18" charset="0"/>
              </a:rPr>
              <a:t>ALGORITHMS PROBLEMS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cs typeface="Times New Roman" panose="02020603050405020304" pitchFamily="18" charset="0"/>
              </a:rPr>
              <a:t>11</a:t>
            </a:fld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0671" y="1093861"/>
            <a:ext cx="4644702" cy="162270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cs typeface="Times New Roman" panose="02020603050405020304" pitchFamily="18" charset="0"/>
              </a:rPr>
              <a:t>Not clear how to do</a:t>
            </a:r>
          </a:p>
          <a:p>
            <a:pPr>
              <a:lnSpc>
                <a:spcPct val="100000"/>
              </a:lnSpc>
            </a:pPr>
            <a:r>
              <a:rPr lang="en-US" dirty="0">
                <a:cs typeface="Times New Roman" panose="02020603050405020304" pitchFamily="18" charset="0"/>
              </a:rPr>
              <a:t>Simple ideas too slow</a:t>
            </a:r>
          </a:p>
          <a:p>
            <a:pPr>
              <a:lnSpc>
                <a:spcPct val="100000"/>
              </a:lnSpc>
            </a:pPr>
            <a:r>
              <a:rPr lang="en-US" dirty="0">
                <a:cs typeface="Times New Roman" panose="02020603050405020304" pitchFamily="18" charset="0"/>
              </a:rPr>
              <a:t>Room for optimization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564111" y="5793339"/>
            <a:ext cx="33512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cs typeface="Times New Roman" pitchFamily="18" charset="0"/>
              </a:rPr>
              <a:t>Measure Similarity of Documents</a:t>
            </a:r>
            <a:endParaRPr lang="ru-RU" sz="2800" dirty="0"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839" y="3306530"/>
            <a:ext cx="5772191" cy="234298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9260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38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  <a:cs typeface="Times New Roman" panose="02020603050405020304" pitchFamily="18" charset="0"/>
              </a:rPr>
              <a:t>ALGORITHMS PROBLEMS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cs typeface="Times New Roman" panose="02020603050405020304" pitchFamily="18" charset="0"/>
              </a:rPr>
              <a:t>12</a:t>
            </a:fld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0671" y="1093861"/>
            <a:ext cx="4644702" cy="162270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cs typeface="Times New Roman" panose="02020603050405020304" pitchFamily="18" charset="0"/>
              </a:rPr>
              <a:t>Not clear how to do</a:t>
            </a:r>
          </a:p>
          <a:p>
            <a:pPr>
              <a:lnSpc>
                <a:spcPct val="100000"/>
              </a:lnSpc>
            </a:pPr>
            <a:r>
              <a:rPr lang="en-US" dirty="0">
                <a:cs typeface="Times New Roman" panose="02020603050405020304" pitchFamily="18" charset="0"/>
              </a:rPr>
              <a:t>Simple ideas too slow</a:t>
            </a:r>
          </a:p>
          <a:p>
            <a:pPr>
              <a:lnSpc>
                <a:spcPct val="100000"/>
              </a:lnSpc>
            </a:pPr>
            <a:r>
              <a:rPr lang="en-US" dirty="0">
                <a:cs typeface="Times New Roman" panose="02020603050405020304" pitchFamily="18" charset="0"/>
              </a:rPr>
              <a:t>Room for optimization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451252" y="5781016"/>
            <a:ext cx="344335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cs typeface="Times New Roman" pitchFamily="18" charset="0"/>
              </a:rPr>
              <a:t>Find the Shortest Path Between Locations</a:t>
            </a:r>
            <a:endParaRPr lang="ru-RU" sz="2800" dirty="0"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8753" y="2923101"/>
            <a:ext cx="3228353" cy="272641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564111" y="5793339"/>
            <a:ext cx="33512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cs typeface="Times New Roman" pitchFamily="18" charset="0"/>
              </a:rPr>
              <a:t>Measure Similarity of Documents</a:t>
            </a:r>
            <a:endParaRPr lang="ru-RU" sz="2800" dirty="0"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839" y="3306530"/>
            <a:ext cx="5772191" cy="234298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5318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38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  <a:cs typeface="Times New Roman" panose="02020603050405020304" pitchFamily="18" charset="0"/>
              </a:rPr>
              <a:t>ALGORITHMS PROBLEMS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cs typeface="Times New Roman" panose="02020603050405020304" pitchFamily="18" charset="0"/>
              </a:rPr>
              <a:t>13</a:t>
            </a:fld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0671" y="1093861"/>
            <a:ext cx="4644702" cy="162270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cs typeface="Times New Roman" panose="02020603050405020304" pitchFamily="18" charset="0"/>
              </a:rPr>
              <a:t>Not clear how to do</a:t>
            </a:r>
          </a:p>
          <a:p>
            <a:pPr>
              <a:lnSpc>
                <a:spcPct val="100000"/>
              </a:lnSpc>
            </a:pPr>
            <a:r>
              <a:rPr lang="en-US" dirty="0">
                <a:cs typeface="Times New Roman" panose="02020603050405020304" pitchFamily="18" charset="0"/>
              </a:rPr>
              <a:t>Simple ideas too slow</a:t>
            </a:r>
          </a:p>
          <a:p>
            <a:pPr>
              <a:lnSpc>
                <a:spcPct val="100000"/>
              </a:lnSpc>
            </a:pPr>
            <a:r>
              <a:rPr lang="en-US" dirty="0">
                <a:cs typeface="Times New Roman" panose="02020603050405020304" pitchFamily="18" charset="0"/>
              </a:rPr>
              <a:t>Room for optimization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451252" y="5781016"/>
            <a:ext cx="344335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cs typeface="Times New Roman" pitchFamily="18" charset="0"/>
              </a:rPr>
              <a:t>Find the Shortest Path Between Locations</a:t>
            </a:r>
            <a:endParaRPr lang="ru-RU" sz="2800" dirty="0"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8753" y="2923101"/>
            <a:ext cx="3228353" cy="272641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564111" y="5793339"/>
            <a:ext cx="33512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cs typeface="Times New Roman" pitchFamily="18" charset="0"/>
              </a:rPr>
              <a:t>Measure Similarity of Documents</a:t>
            </a:r>
            <a:endParaRPr lang="ru-RU" sz="2800" dirty="0"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839" y="3306530"/>
            <a:ext cx="5772191" cy="234298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5464185" y="1208481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>
                <a:cs typeface="Times New Roman" pitchFamily="18" charset="0"/>
              </a:rPr>
              <a:t>Focus on algorithms problems: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cs typeface="Times New Roman" pitchFamily="18" charset="0"/>
              </a:rPr>
              <a:t>Clearly formulated.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cs typeface="Times New Roman" pitchFamily="18" charset="0"/>
              </a:rPr>
              <a:t>Hard to do efficiently.</a:t>
            </a:r>
          </a:p>
        </p:txBody>
      </p:sp>
    </p:spTree>
    <p:extLst>
      <p:ext uri="{BB962C8B-B14F-4D97-AF65-F5344CB8AC3E}">
        <p14:creationId xmlns:p14="http://schemas.microsoft.com/office/powerpoint/2010/main" val="786021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38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  <a:cs typeface="Times New Roman" panose="02020603050405020304" pitchFamily="18" charset="0"/>
              </a:rPr>
              <a:t>ARTIFICIAL INTELLIGENCE PROBLEMS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cs typeface="Times New Roman" panose="02020603050405020304" pitchFamily="18" charset="0"/>
              </a:rPr>
              <a:t>14</a:t>
            </a:fld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401" y="976316"/>
            <a:ext cx="4644702" cy="10096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cs typeface="Times New Roman" panose="02020603050405020304" pitchFamily="18" charset="0"/>
              </a:rPr>
              <a:t>Hard to even clearly state.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3215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38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  <a:cs typeface="Times New Roman" panose="02020603050405020304" pitchFamily="18" charset="0"/>
              </a:rPr>
              <a:t>ARTIFICIAL INTELLIGENCE PROBLEMS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cs typeface="Times New Roman" panose="02020603050405020304" pitchFamily="18" charset="0"/>
              </a:rPr>
              <a:t>15</a:t>
            </a:fld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401" y="976316"/>
            <a:ext cx="4644702" cy="10096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cs typeface="Times New Roman" panose="02020603050405020304" pitchFamily="18" charset="0"/>
              </a:rPr>
              <a:t>Hard to even clearly state.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6401" y="5145555"/>
            <a:ext cx="37920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cs typeface="Times New Roman" pitchFamily="18" charset="0"/>
              </a:rPr>
              <a:t>Understand Natural Language</a:t>
            </a:r>
            <a:endParaRPr lang="ru-RU" sz="2800" dirty="0"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74" y="2732917"/>
            <a:ext cx="3800475" cy="176212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87190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38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  <a:cs typeface="Times New Roman" panose="02020603050405020304" pitchFamily="18" charset="0"/>
              </a:rPr>
              <a:t>ARTIFICIAL INTELLIGENCE PROBLEMS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cs typeface="Times New Roman" panose="02020603050405020304" pitchFamily="18" charset="0"/>
              </a:rPr>
              <a:t>16</a:t>
            </a:fld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401" y="976316"/>
            <a:ext cx="4644702" cy="10096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cs typeface="Times New Roman" panose="02020603050405020304" pitchFamily="18" charset="0"/>
              </a:rPr>
              <a:t>Hard to even clearly state.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6401" y="5145555"/>
            <a:ext cx="37920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cs typeface="Times New Roman" pitchFamily="18" charset="0"/>
              </a:rPr>
              <a:t>Understand Natural Language</a:t>
            </a:r>
            <a:endParaRPr lang="ru-RU" sz="2800" dirty="0"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74" y="2732917"/>
            <a:ext cx="3800475" cy="176212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4456430" y="5145555"/>
            <a:ext cx="28860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cs typeface="Times New Roman" pitchFamily="18" charset="0"/>
              </a:rPr>
              <a:t>Identify Objects In Photographs</a:t>
            </a:r>
            <a:endParaRPr lang="ru-RU" sz="2800" dirty="0">
              <a:cs typeface="Times New Roman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6431" y="2180468"/>
            <a:ext cx="2886075" cy="286702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60328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38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  <a:cs typeface="Times New Roman" panose="02020603050405020304" pitchFamily="18" charset="0"/>
              </a:rPr>
              <a:t>ARTIFICIAL INTELLIGENCE PROBLEMS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cs typeface="Times New Roman" panose="02020603050405020304" pitchFamily="18" charset="0"/>
              </a:rPr>
              <a:t>17</a:t>
            </a:fld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401" y="976316"/>
            <a:ext cx="4644702" cy="10096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cs typeface="Times New Roman" panose="02020603050405020304" pitchFamily="18" charset="0"/>
              </a:rPr>
              <a:t>Hard to even clearly state.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169632" y="5360998"/>
            <a:ext cx="28860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cs typeface="Times New Roman" pitchFamily="18" charset="0"/>
              </a:rPr>
              <a:t>Play Games Well</a:t>
            </a:r>
            <a:endParaRPr lang="ru-RU" sz="2800" dirty="0"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6401" y="5145555"/>
            <a:ext cx="37920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cs typeface="Times New Roman" pitchFamily="18" charset="0"/>
              </a:rPr>
              <a:t>Understand Natural Language</a:t>
            </a:r>
            <a:endParaRPr lang="ru-RU" sz="2800" dirty="0"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74" y="2732917"/>
            <a:ext cx="3800475" cy="176212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4456430" y="5145555"/>
            <a:ext cx="28860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cs typeface="Times New Roman" pitchFamily="18" charset="0"/>
              </a:rPr>
              <a:t>Identify Objects In Photographs</a:t>
            </a:r>
            <a:endParaRPr lang="ru-RU" sz="2800" dirty="0">
              <a:cs typeface="Times New Roman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6431" y="2180468"/>
            <a:ext cx="2886075" cy="286702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9632" y="2180468"/>
            <a:ext cx="2878946" cy="286702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259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2319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  <a:cs typeface="Times New Roman" panose="02020603050405020304" pitchFamily="18" charset="0"/>
              </a:rPr>
              <a:t>STRUCTURE OF THE CLASS</a:t>
            </a:r>
            <a:endParaRPr lang="ru-RU" sz="4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cs typeface="Times New Roman" panose="02020603050405020304" pitchFamily="18" charset="0"/>
              </a:rPr>
              <a:t>2</a:t>
            </a:fld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6838" y="1032814"/>
            <a:ext cx="10515600" cy="545590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cs typeface="Times New Roman" panose="02020603050405020304" pitchFamily="18" charset="0"/>
              </a:rPr>
              <a:t>Straightforward Programming Problems;</a:t>
            </a:r>
          </a:p>
          <a:p>
            <a:pPr>
              <a:lnSpc>
                <a:spcPct val="150000"/>
              </a:lnSpc>
            </a:pPr>
            <a:r>
              <a:rPr lang="en-US" dirty="0">
                <a:cs typeface="Times New Roman" panose="02020603050405020304" pitchFamily="18" charset="0"/>
              </a:rPr>
              <a:t>Simple Programming Problems;</a:t>
            </a:r>
          </a:p>
          <a:p>
            <a:pPr>
              <a:lnSpc>
                <a:spcPct val="150000"/>
              </a:lnSpc>
            </a:pPr>
            <a:r>
              <a:rPr lang="en-US" dirty="0">
                <a:cs typeface="Times New Roman" panose="02020603050405020304" pitchFamily="18" charset="0"/>
              </a:rPr>
              <a:t>Algorithms Problems;</a:t>
            </a:r>
          </a:p>
          <a:p>
            <a:pPr>
              <a:lnSpc>
                <a:spcPct val="150000"/>
              </a:lnSpc>
            </a:pPr>
            <a:r>
              <a:rPr lang="en-US" dirty="0">
                <a:cs typeface="Times New Roman" panose="02020603050405020304" pitchFamily="18" charset="0"/>
              </a:rPr>
              <a:t>Artificial Intelligence Problems</a:t>
            </a:r>
            <a:r>
              <a:rPr lang="ru-RU" dirty="0"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9141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38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  <a:cs typeface="Times New Roman" panose="02020603050405020304" pitchFamily="18" charset="0"/>
              </a:rPr>
              <a:t>STRAIGHTFORWARD PROGRAMMING PROBLEMS</a:t>
            </a:r>
            <a:endParaRPr lang="ru-RU" sz="4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cs typeface="Times New Roman" panose="02020603050405020304" pitchFamily="18" charset="0"/>
              </a:rPr>
              <a:t>3</a:t>
            </a:fld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6838" y="1032815"/>
            <a:ext cx="5869599" cy="16420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cs typeface="Times New Roman" panose="02020603050405020304" pitchFamily="18" charset="0"/>
              </a:rPr>
              <a:t>Has straightforward implementation;</a:t>
            </a:r>
          </a:p>
          <a:p>
            <a:pPr>
              <a:lnSpc>
                <a:spcPct val="150000"/>
              </a:lnSpc>
            </a:pPr>
            <a:r>
              <a:rPr lang="en-US" dirty="0">
                <a:cs typeface="Times New Roman" panose="02020603050405020304" pitchFamily="18" charset="0"/>
              </a:rPr>
              <a:t>Natural solution is already efficient.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6617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38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  <a:cs typeface="Times New Roman" panose="02020603050405020304" pitchFamily="18" charset="0"/>
              </a:rPr>
              <a:t>STRAIGHTFORWARD PROGRAMMING PROBLEMS</a:t>
            </a:r>
            <a:endParaRPr lang="ru-RU" sz="4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cs typeface="Times New Roman" panose="02020603050405020304" pitchFamily="18" charset="0"/>
              </a:rPr>
              <a:t>4</a:t>
            </a:fld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6838" y="1032815"/>
            <a:ext cx="5869599" cy="16420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cs typeface="Times New Roman" panose="02020603050405020304" pitchFamily="18" charset="0"/>
              </a:rPr>
              <a:t>Has straightforward implementation;</a:t>
            </a:r>
          </a:p>
          <a:p>
            <a:pPr>
              <a:lnSpc>
                <a:spcPct val="150000"/>
              </a:lnSpc>
            </a:pPr>
            <a:r>
              <a:rPr lang="en-US" dirty="0">
                <a:cs typeface="Times New Roman" panose="02020603050405020304" pitchFamily="18" charset="0"/>
              </a:rPr>
              <a:t>Natural solution is already efficient.</a:t>
            </a:r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7571" y="5816636"/>
            <a:ext cx="28135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cs typeface="Times New Roman" pitchFamily="18" charset="0"/>
              </a:rPr>
              <a:t>Display given text</a:t>
            </a:r>
            <a:endParaRPr lang="ru-RU" sz="2800" dirty="0"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386" y="3535605"/>
            <a:ext cx="3103963" cy="220873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3787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38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  <a:cs typeface="Times New Roman" panose="02020603050405020304" pitchFamily="18" charset="0"/>
              </a:rPr>
              <a:t>STRAIGHTFORWARD PROGRAMMING PROBLEMS</a:t>
            </a:r>
            <a:endParaRPr lang="ru-RU" sz="4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cs typeface="Times New Roman" panose="02020603050405020304" pitchFamily="18" charset="0"/>
              </a:rPr>
              <a:t>5</a:t>
            </a:fld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6838" y="1032815"/>
            <a:ext cx="5869599" cy="16420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cs typeface="Times New Roman" panose="02020603050405020304" pitchFamily="18" charset="0"/>
              </a:rPr>
              <a:t>Has straightforward implementation;</a:t>
            </a:r>
          </a:p>
          <a:p>
            <a:pPr>
              <a:lnSpc>
                <a:spcPct val="150000"/>
              </a:lnSpc>
            </a:pPr>
            <a:r>
              <a:rPr lang="en-US" dirty="0">
                <a:cs typeface="Times New Roman" panose="02020603050405020304" pitchFamily="18" charset="0"/>
              </a:rPr>
              <a:t>Natural solution is already efficient.</a:t>
            </a:r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7571" y="5816636"/>
            <a:ext cx="28135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cs typeface="Times New Roman" pitchFamily="18" charset="0"/>
              </a:rPr>
              <a:t>Display given text</a:t>
            </a:r>
            <a:endParaRPr lang="ru-RU" sz="2800" dirty="0"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386" y="3535605"/>
            <a:ext cx="3103963" cy="220873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421" y="3640545"/>
            <a:ext cx="4675825" cy="206064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126232" y="5816636"/>
            <a:ext cx="1755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cs typeface="Times New Roman" pitchFamily="18" charset="0"/>
              </a:rPr>
              <a:t>Copy a File</a:t>
            </a:r>
            <a:endParaRPr lang="ru-RU" sz="28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357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38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  <a:cs typeface="Times New Roman" panose="02020603050405020304" pitchFamily="18" charset="0"/>
              </a:rPr>
              <a:t>STRAIGHTFORWARD PROGRAMMING PROBLEMS</a:t>
            </a:r>
            <a:endParaRPr lang="ru-RU" sz="4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cs typeface="Times New Roman" panose="02020603050405020304" pitchFamily="18" charset="0"/>
              </a:rPr>
              <a:t>6</a:t>
            </a:fld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6838" y="1032815"/>
            <a:ext cx="5869599" cy="16420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cs typeface="Times New Roman" panose="02020603050405020304" pitchFamily="18" charset="0"/>
              </a:rPr>
              <a:t>Has straightforward implementation;</a:t>
            </a:r>
          </a:p>
          <a:p>
            <a:pPr>
              <a:lnSpc>
                <a:spcPct val="150000"/>
              </a:lnSpc>
            </a:pPr>
            <a:r>
              <a:rPr lang="en-US" dirty="0">
                <a:cs typeface="Times New Roman" panose="02020603050405020304" pitchFamily="18" charset="0"/>
              </a:rPr>
              <a:t>Natural solution is already efficient.</a:t>
            </a:r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7571" y="5816636"/>
            <a:ext cx="28135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cs typeface="Times New Roman" pitchFamily="18" charset="0"/>
              </a:rPr>
              <a:t>Display given text</a:t>
            </a:r>
            <a:endParaRPr lang="ru-RU" sz="2800" dirty="0"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386" y="3535605"/>
            <a:ext cx="3103963" cy="220873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421" y="3640545"/>
            <a:ext cx="4675825" cy="206064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126232" y="5816636"/>
            <a:ext cx="1755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cs typeface="Times New Roman" pitchFamily="18" charset="0"/>
              </a:rPr>
              <a:t>Copy a File</a:t>
            </a:r>
            <a:endParaRPr lang="ru-RU" sz="2800" dirty="0">
              <a:cs typeface="Times New Roman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8747" y="3535606"/>
            <a:ext cx="3103963" cy="220873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481817" y="5816636"/>
            <a:ext cx="37578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cs typeface="Times New Roman" pitchFamily="18" charset="0"/>
              </a:rPr>
              <a:t>Search for a Given Word</a:t>
            </a:r>
            <a:endParaRPr lang="ru-RU" sz="28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978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38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  <a:cs typeface="Times New Roman" panose="02020603050405020304" pitchFamily="18" charset="0"/>
              </a:rPr>
              <a:t>SIMPLE PROGRAMMING PROBLEMS</a:t>
            </a:r>
            <a:endParaRPr lang="ru-RU" sz="4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cs typeface="Times New Roman" panose="02020603050405020304" pitchFamily="18" charset="0"/>
              </a:rPr>
              <a:t>7</a:t>
            </a:fld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279" y="1185827"/>
            <a:ext cx="4644702" cy="174025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cs typeface="Times New Roman" panose="02020603050405020304" pitchFamily="18" charset="0"/>
              </a:rPr>
              <a:t>Has linear scan;</a:t>
            </a:r>
          </a:p>
          <a:p>
            <a:pPr>
              <a:lnSpc>
                <a:spcPct val="100000"/>
              </a:lnSpc>
            </a:pPr>
            <a:r>
              <a:rPr lang="en-US" dirty="0">
                <a:cs typeface="Times New Roman" panose="02020603050405020304" pitchFamily="18" charset="0"/>
              </a:rPr>
              <a:t>Cannot do much better;</a:t>
            </a:r>
          </a:p>
          <a:p>
            <a:pPr>
              <a:lnSpc>
                <a:spcPct val="100000"/>
              </a:lnSpc>
            </a:pPr>
            <a:r>
              <a:rPr lang="en-US" dirty="0">
                <a:cs typeface="Times New Roman" panose="02020603050405020304" pitchFamily="18" charset="0"/>
              </a:rPr>
              <a:t>The obvious program works.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7531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38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  <a:cs typeface="Times New Roman" panose="02020603050405020304" pitchFamily="18" charset="0"/>
              </a:rPr>
              <a:t>SIMPLE PROGRAMMING PROBLEMS</a:t>
            </a:r>
            <a:endParaRPr lang="ru-RU" sz="4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cs typeface="Times New Roman" panose="02020603050405020304" pitchFamily="18" charset="0"/>
              </a:rPr>
              <a:t>8</a:t>
            </a:fld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279" y="1185827"/>
            <a:ext cx="4644702" cy="174025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cs typeface="Times New Roman" panose="02020603050405020304" pitchFamily="18" charset="0"/>
              </a:rPr>
              <a:t>Has linear scan;</a:t>
            </a:r>
          </a:p>
          <a:p>
            <a:pPr>
              <a:lnSpc>
                <a:spcPct val="100000"/>
              </a:lnSpc>
            </a:pPr>
            <a:r>
              <a:rPr lang="en-US" dirty="0">
                <a:cs typeface="Times New Roman" panose="02020603050405020304" pitchFamily="18" charset="0"/>
              </a:rPr>
              <a:t>Cannot do much better;</a:t>
            </a:r>
          </a:p>
          <a:p>
            <a:pPr>
              <a:lnSpc>
                <a:spcPct val="100000"/>
              </a:lnSpc>
            </a:pPr>
            <a:r>
              <a:rPr lang="en-US" dirty="0">
                <a:cs typeface="Times New Roman" panose="02020603050405020304" pitchFamily="18" charset="0"/>
              </a:rPr>
              <a:t>The obvious program works.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8188" y="3203959"/>
            <a:ext cx="11947020" cy="13849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dirty="0">
                <a:cs typeface="Times New Roman" pitchFamily="18" charset="0"/>
              </a:rPr>
              <a:t>Example problem:</a:t>
            </a:r>
          </a:p>
          <a:p>
            <a:r>
              <a:rPr lang="en-US" sz="2800" dirty="0">
                <a:cs typeface="Times New Roman" pitchFamily="18" charset="0"/>
              </a:rPr>
              <a:t>Write a program that asks the user for their name and greets them with their name.</a:t>
            </a:r>
          </a:p>
        </p:txBody>
      </p:sp>
    </p:spTree>
    <p:extLst>
      <p:ext uri="{BB962C8B-B14F-4D97-AF65-F5344CB8AC3E}">
        <p14:creationId xmlns:p14="http://schemas.microsoft.com/office/powerpoint/2010/main" val="3680074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38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  <a:cs typeface="Times New Roman" panose="02020603050405020304" pitchFamily="18" charset="0"/>
              </a:rPr>
              <a:t>SIMPLE PROGRAMMING PROBLEMS</a:t>
            </a:r>
            <a:endParaRPr lang="ru-RU" sz="4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cs typeface="Times New Roman" panose="02020603050405020304" pitchFamily="18" charset="0"/>
              </a:rPr>
              <a:t>9</a:t>
            </a:fld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279" y="1185827"/>
            <a:ext cx="4644702" cy="174025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cs typeface="Times New Roman" panose="02020603050405020304" pitchFamily="18" charset="0"/>
              </a:rPr>
              <a:t>Has linear scan;</a:t>
            </a:r>
          </a:p>
          <a:p>
            <a:pPr>
              <a:lnSpc>
                <a:spcPct val="100000"/>
              </a:lnSpc>
            </a:pPr>
            <a:r>
              <a:rPr lang="en-US" dirty="0">
                <a:cs typeface="Times New Roman" panose="02020603050405020304" pitchFamily="18" charset="0"/>
              </a:rPr>
              <a:t>Cannot do much better;</a:t>
            </a:r>
          </a:p>
          <a:p>
            <a:pPr>
              <a:lnSpc>
                <a:spcPct val="100000"/>
              </a:lnSpc>
            </a:pPr>
            <a:r>
              <a:rPr lang="en-US" dirty="0">
                <a:cs typeface="Times New Roman" panose="02020603050405020304" pitchFamily="18" charset="0"/>
              </a:rPr>
              <a:t>The obvious program works.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8188" y="3203959"/>
            <a:ext cx="11947020" cy="13849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dirty="0">
                <a:cs typeface="Times New Roman" pitchFamily="18" charset="0"/>
              </a:rPr>
              <a:t>Example problem:</a:t>
            </a:r>
          </a:p>
          <a:p>
            <a:r>
              <a:rPr lang="en-US" sz="2800" dirty="0">
                <a:cs typeface="Times New Roman" pitchFamily="18" charset="0"/>
              </a:rPr>
              <a:t>Write a program that asks the user for their name and greets them with their name.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28188" y="4866831"/>
            <a:ext cx="11947020" cy="13849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dirty="0">
                <a:cs typeface="Times New Roman" pitchFamily="18" charset="0"/>
              </a:rPr>
              <a:t>Example solution (Python 3):</a:t>
            </a:r>
          </a:p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name = </a:t>
            </a:r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input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8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"Hello! Please type your name: "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8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"Hello, " 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>+ name + </a:t>
            </a:r>
            <a:r>
              <a:rPr lang="en-US" sz="28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"!"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2675991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1339</TotalTime>
  <Words>407</Words>
  <Application>Microsoft Office PowerPoint</Application>
  <PresentationFormat>Широкоэкранный</PresentationFormat>
  <Paragraphs>104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Consolas</vt:lpstr>
      <vt:lpstr>Times New Roman</vt:lpstr>
      <vt:lpstr>Тема Office</vt:lpstr>
      <vt:lpstr>Introduction: Why Study Algorithms?</vt:lpstr>
      <vt:lpstr>STRUCTURE OF THE CLASS</vt:lpstr>
      <vt:lpstr>STRAIGHTFORWARD PROGRAMMING PROBLEMS</vt:lpstr>
      <vt:lpstr>STRAIGHTFORWARD PROGRAMMING PROBLEMS</vt:lpstr>
      <vt:lpstr>STRAIGHTFORWARD PROGRAMMING PROBLEMS</vt:lpstr>
      <vt:lpstr>STRAIGHTFORWARD PROGRAMMING PROBLEMS</vt:lpstr>
      <vt:lpstr>SIMPLE PROGRAMMING PROBLEMS</vt:lpstr>
      <vt:lpstr>SIMPLE PROGRAMMING PROBLEMS</vt:lpstr>
      <vt:lpstr>SIMPLE PROGRAMMING PROBLEMS</vt:lpstr>
      <vt:lpstr>ALGORITHMS PROBLEMS</vt:lpstr>
      <vt:lpstr>ALGORITHMS PROBLEMS</vt:lpstr>
      <vt:lpstr>ALGORITHMS PROBLEMS</vt:lpstr>
      <vt:lpstr>ALGORITHMS PROBLEMS</vt:lpstr>
      <vt:lpstr>ARTIFICIAL INTELLIGENCE PROBLEMS</vt:lpstr>
      <vt:lpstr>ARTIFICIAL INTELLIGENCE PROBLEMS</vt:lpstr>
      <vt:lpstr>ARTIFICIAL INTELLIGENCE PROBLEMS</vt:lpstr>
      <vt:lpstr>ARTIFICIAL INTELLIGENCE PROBLEMS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microsoft12100</cp:lastModifiedBy>
  <cp:revision>54</cp:revision>
  <dcterms:created xsi:type="dcterms:W3CDTF">2018-01-13T09:33:30Z</dcterms:created>
  <dcterms:modified xsi:type="dcterms:W3CDTF">2018-08-16T01:23:53Z</dcterms:modified>
</cp:coreProperties>
</file>